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6" r:id="rId2"/>
    <p:sldId id="354" r:id="rId3"/>
    <p:sldId id="368" r:id="rId4"/>
    <p:sldId id="369" r:id="rId5"/>
    <p:sldId id="381" r:id="rId6"/>
    <p:sldId id="370" r:id="rId7"/>
    <p:sldId id="372" r:id="rId8"/>
    <p:sldId id="371" r:id="rId9"/>
    <p:sldId id="385" r:id="rId10"/>
    <p:sldId id="373" r:id="rId11"/>
    <p:sldId id="394" r:id="rId12"/>
    <p:sldId id="374" r:id="rId13"/>
    <p:sldId id="434" r:id="rId14"/>
    <p:sldId id="435" r:id="rId15"/>
    <p:sldId id="399" r:id="rId16"/>
    <p:sldId id="400" r:id="rId17"/>
    <p:sldId id="401" r:id="rId18"/>
    <p:sldId id="402" r:id="rId19"/>
    <p:sldId id="404" r:id="rId20"/>
    <p:sldId id="403" r:id="rId21"/>
    <p:sldId id="395" r:id="rId22"/>
    <p:sldId id="375" r:id="rId23"/>
    <p:sldId id="397" r:id="rId24"/>
    <p:sldId id="413" r:id="rId25"/>
    <p:sldId id="414" r:id="rId26"/>
    <p:sldId id="405" r:id="rId27"/>
    <p:sldId id="396" r:id="rId28"/>
    <p:sldId id="406" r:id="rId29"/>
    <p:sldId id="409" r:id="rId30"/>
    <p:sldId id="407" r:id="rId31"/>
    <p:sldId id="408" r:id="rId32"/>
    <p:sldId id="410" r:id="rId33"/>
    <p:sldId id="412" r:id="rId34"/>
    <p:sldId id="380" r:id="rId35"/>
    <p:sldId id="415" r:id="rId36"/>
    <p:sldId id="379" r:id="rId37"/>
    <p:sldId id="378" r:id="rId38"/>
    <p:sldId id="377" r:id="rId39"/>
    <p:sldId id="417" r:id="rId40"/>
    <p:sldId id="419" r:id="rId41"/>
    <p:sldId id="376" r:id="rId42"/>
    <p:sldId id="386" r:id="rId43"/>
    <p:sldId id="387" r:id="rId44"/>
    <p:sldId id="421" r:id="rId45"/>
    <p:sldId id="422" r:id="rId46"/>
    <p:sldId id="423" r:id="rId47"/>
    <p:sldId id="426" r:id="rId48"/>
    <p:sldId id="424" r:id="rId49"/>
    <p:sldId id="425" r:id="rId50"/>
    <p:sldId id="427" r:id="rId51"/>
    <p:sldId id="428" r:id="rId52"/>
    <p:sldId id="429" r:id="rId53"/>
    <p:sldId id="430" r:id="rId54"/>
    <p:sldId id="431" r:id="rId55"/>
    <p:sldId id="420" r:id="rId56"/>
    <p:sldId id="432" r:id="rId57"/>
    <p:sldId id="433" r:id="rId58"/>
    <p:sldId id="319" r:id="rId5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12" autoAdjust="0"/>
    <p:restoredTop sz="79968" autoAdjust="0"/>
  </p:normalViewPr>
  <p:slideViewPr>
    <p:cSldViewPr>
      <p:cViewPr varScale="1">
        <p:scale>
          <a:sx n="116" d="100"/>
          <a:sy n="116" d="100"/>
        </p:scale>
        <p:origin x="26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5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4B1E1-D5ED-47BB-8C48-5E308B77D43A}" type="datetimeFigureOut">
              <a:rPr lang="en-US" smtClean="0"/>
              <a:t>5/2/20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2A4F2-A269-491E-B24C-8C60D1C69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32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2A4F2-A269-491E-B24C-8C60D1C6995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19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defRPr/>
            </a:lvl1pPr>
            <a:lvl2pPr>
              <a:spcBef>
                <a:spcPts val="1800"/>
              </a:spcBef>
              <a:defRPr/>
            </a:lvl2pPr>
            <a:lvl3pPr>
              <a:spcBef>
                <a:spcPts val="1800"/>
              </a:spcBef>
              <a:defRPr/>
            </a:lvl3pPr>
            <a:lvl4pPr>
              <a:spcBef>
                <a:spcPts val="1800"/>
              </a:spcBef>
              <a:defRPr/>
            </a:lvl4pPr>
            <a:lvl5pPr>
              <a:spcBef>
                <a:spcPts val="1800"/>
              </a:spcBef>
              <a:defRPr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E995BE-76B2-43C4-A17D-66C29B510E25}" type="datetimeFigureOut">
              <a:rPr lang="en-US" smtClean="0"/>
              <a:t>5/2/20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3936C9-01CE-4675-BA18-7E31A7E7A3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>
                <a:effectLst/>
              </a:rPr>
              <a:t>ჯანდაცვის სისტემის ხარისხი - საქართველო</a:t>
            </a:r>
            <a:r>
              <a:rPr lang="en-US" dirty="0">
                <a:effectLst/>
              </a:rPr>
              <a:t> </a:t>
            </a:r>
            <a:r>
              <a:rPr lang="ka-GE" dirty="0">
                <a:effectLst/>
              </a:rPr>
              <a:t> N6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82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/>
              <a:t>სტაციონარული საქმიანობის </a:t>
            </a:r>
            <a:r>
              <a:rPr lang="en-US" dirty="0" err="1"/>
              <a:t>ნებართვა</a:t>
            </a:r>
            <a:r>
              <a:rPr lang="en-US" dirty="0"/>
              <a:t> –</a:t>
            </a:r>
            <a:r>
              <a:rPr lang="ka-GE" dirty="0"/>
              <a:t> </a:t>
            </a:r>
            <a:r>
              <a:rPr lang="en-US" dirty="0" err="1"/>
              <a:t>განსაზღვრული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განუსაზღვრელი</a:t>
            </a:r>
            <a:r>
              <a:rPr lang="en-US" dirty="0"/>
              <a:t> </a:t>
            </a:r>
            <a:r>
              <a:rPr lang="en-US" dirty="0" err="1"/>
              <a:t>ვადით</a:t>
            </a:r>
            <a:r>
              <a:rPr lang="en-US" dirty="0"/>
              <a:t> </a:t>
            </a:r>
            <a:r>
              <a:rPr lang="en-US" dirty="0" err="1"/>
              <a:t>ქმედების</a:t>
            </a:r>
            <a:r>
              <a:rPr lang="en-US" dirty="0"/>
              <a:t> </a:t>
            </a:r>
            <a:r>
              <a:rPr lang="en-US" dirty="0" err="1"/>
              <a:t>განხორციელების</a:t>
            </a:r>
            <a:r>
              <a:rPr lang="en-US" dirty="0"/>
              <a:t> </a:t>
            </a:r>
            <a:r>
              <a:rPr lang="en-US" dirty="0" err="1"/>
              <a:t>უფლება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უკავშირდება</a:t>
            </a:r>
            <a:r>
              <a:rPr lang="en-US" dirty="0"/>
              <a:t> </a:t>
            </a:r>
            <a:r>
              <a:rPr lang="en-US" dirty="0" err="1"/>
              <a:t>ობიექტს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ადასტურებს</a:t>
            </a:r>
            <a:r>
              <a:rPr lang="en-US" dirty="0"/>
              <a:t>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ka-GE" dirty="0"/>
              <a:t>მის</a:t>
            </a:r>
            <a:r>
              <a:rPr lang="en-US" dirty="0"/>
              <a:t> </a:t>
            </a:r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დადგენილ</a:t>
            </a:r>
            <a:r>
              <a:rPr lang="en-US" dirty="0"/>
              <a:t> </a:t>
            </a:r>
            <a:r>
              <a:rPr lang="en-US" dirty="0" err="1"/>
              <a:t>პირობებთან</a:t>
            </a:r>
            <a:r>
              <a:rPr lang="en-US" dirty="0"/>
              <a:t> </a:t>
            </a:r>
            <a:r>
              <a:rPr lang="en-US" dirty="0" err="1"/>
              <a:t>შესაბამისობას</a:t>
            </a:r>
            <a:endParaRPr lang="en-US" dirty="0"/>
          </a:p>
          <a:p>
            <a:r>
              <a:rPr lang="en-US" dirty="0" err="1"/>
              <a:t>შესაძლებელია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გადაცემა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პირისთვის</a:t>
            </a:r>
            <a:r>
              <a:rPr lang="en-US" dirty="0"/>
              <a:t>, </a:t>
            </a:r>
            <a:r>
              <a:rPr lang="en-US" dirty="0" err="1"/>
              <a:t>თუ</a:t>
            </a:r>
            <a:r>
              <a:rPr lang="en-US" dirty="0"/>
              <a:t> </a:t>
            </a:r>
            <a:r>
              <a:rPr lang="en-US" dirty="0" err="1"/>
              <a:t>ეს</a:t>
            </a:r>
            <a:r>
              <a:rPr lang="en-US" dirty="0"/>
              <a:t> </a:t>
            </a:r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არის</a:t>
            </a:r>
            <a:r>
              <a:rPr lang="en-US" dirty="0"/>
              <a:t> </a:t>
            </a:r>
            <a:r>
              <a:rPr lang="en-US" dirty="0" err="1"/>
              <a:t>აკრძალული</a:t>
            </a:r>
            <a:r>
              <a:rPr lang="ka-GE" dirty="0"/>
              <a:t>,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ნებართვა</a:t>
            </a:r>
            <a:r>
              <a:rPr lang="en-US" dirty="0"/>
              <a:t> </a:t>
            </a:r>
            <a:r>
              <a:rPr lang="en-US" dirty="0" err="1"/>
              <a:t>არსობრივად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არის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მის</a:t>
            </a:r>
            <a:r>
              <a:rPr lang="en-US" dirty="0"/>
              <a:t> </a:t>
            </a:r>
            <a:r>
              <a:rPr lang="en-US" dirty="0" err="1"/>
              <a:t>მფლობელთან</a:t>
            </a:r>
            <a:endParaRPr lang="en-US" dirty="0"/>
          </a:p>
          <a:p>
            <a:r>
              <a:rPr lang="ka-GE" dirty="0"/>
              <a:t>ლიცენზირებისა და ნებართვების შესახენ კანონი (მუხლი 3, პუნქტი ე)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ნებართვა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507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4525963"/>
          </a:xfrm>
        </p:spPr>
        <p:txBody>
          <a:bodyPr>
            <a:noAutofit/>
          </a:bodyPr>
          <a:lstStyle/>
          <a:p>
            <a:r>
              <a:rPr lang="ka-GE" sz="2000" dirty="0"/>
              <a:t>ლიცენზიებისა და ნებართვების გამცემი ორგანო - სსიპ</a:t>
            </a:r>
            <a:r>
              <a:rPr lang="en-US" sz="2000" dirty="0"/>
              <a:t> –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ka-GE" sz="2000" dirty="0"/>
              <a:t>და ფარმაცევტული </a:t>
            </a:r>
            <a:r>
              <a:rPr lang="en-US" sz="2000" dirty="0" err="1"/>
              <a:t>საქმიანობის</a:t>
            </a:r>
            <a:r>
              <a:rPr lang="en-US" sz="2000" dirty="0"/>
              <a:t> </a:t>
            </a:r>
            <a:r>
              <a:rPr lang="en-US" sz="2000" dirty="0" err="1"/>
              <a:t>რეგულირების</a:t>
            </a:r>
            <a:r>
              <a:rPr lang="en-US" sz="2000" dirty="0"/>
              <a:t> </a:t>
            </a:r>
            <a:r>
              <a:rPr lang="en-US" sz="2000" dirty="0" err="1"/>
              <a:t>სააგენტო</a:t>
            </a:r>
            <a:r>
              <a:rPr lang="en-US" sz="2000" dirty="0"/>
              <a:t> </a:t>
            </a:r>
            <a:endParaRPr lang="ka-GE" sz="2000" dirty="0"/>
          </a:p>
          <a:p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საქმიანობის</a:t>
            </a:r>
            <a:r>
              <a:rPr lang="en-US" sz="2000" dirty="0"/>
              <a:t> </a:t>
            </a:r>
            <a:r>
              <a:rPr lang="en-US" sz="2000" dirty="0" err="1"/>
              <a:t>ლიცენზია</a:t>
            </a:r>
            <a:r>
              <a:rPr lang="en-US" sz="2000" dirty="0"/>
              <a:t> </a:t>
            </a:r>
            <a:r>
              <a:rPr lang="en-US" sz="2000" dirty="0" err="1"/>
              <a:t>გაიცემა</a:t>
            </a:r>
            <a:r>
              <a:rPr lang="en-US" sz="2000" dirty="0"/>
              <a:t> </a:t>
            </a:r>
            <a:r>
              <a:rPr lang="ka-GE" sz="2000" dirty="0"/>
              <a:t>კანონში მითითებულ </a:t>
            </a:r>
            <a:r>
              <a:rPr lang="ka-GE" sz="2000" b="1" dirty="0">
                <a:solidFill>
                  <a:srgbClr val="C00000"/>
                </a:solidFill>
              </a:rPr>
              <a:t>სამედიცინო საქმიანობაზე </a:t>
            </a:r>
            <a:r>
              <a:rPr lang="en-US" sz="2000" b="1" dirty="0" err="1">
                <a:solidFill>
                  <a:srgbClr val="C00000"/>
                </a:solidFill>
              </a:rPr>
              <a:t>განუსაზღვრელი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ვადით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en-US" sz="2000" dirty="0" err="1"/>
              <a:t>ნებართვა</a:t>
            </a:r>
            <a:r>
              <a:rPr lang="en-US" sz="2000" dirty="0"/>
              <a:t> </a:t>
            </a:r>
            <a:r>
              <a:rPr lang="en-US" sz="2000" dirty="0" err="1"/>
              <a:t>გაიცემა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დაწესებულებაზე</a:t>
            </a:r>
            <a:r>
              <a:rPr lang="en-US" sz="2000" b="1" dirty="0">
                <a:solidFill>
                  <a:srgbClr val="C00000"/>
                </a:solidFill>
              </a:rPr>
              <a:t>,</a:t>
            </a:r>
            <a:r>
              <a:rPr lang="en-US" sz="2000" dirty="0"/>
              <a:t> </a:t>
            </a:r>
            <a:r>
              <a:rPr lang="en-US" sz="2000" dirty="0" err="1"/>
              <a:t>რომელიც</a:t>
            </a:r>
            <a:r>
              <a:rPr lang="en-US" sz="2000" dirty="0"/>
              <a:t> </a:t>
            </a:r>
            <a:r>
              <a:rPr lang="en-US" sz="2000" dirty="0" err="1"/>
              <a:t>ეწევა</a:t>
            </a:r>
            <a:r>
              <a:rPr lang="en-US" sz="2000" dirty="0"/>
              <a:t> </a:t>
            </a:r>
            <a:r>
              <a:rPr lang="en-US" sz="2000" dirty="0" err="1"/>
              <a:t>დაავადებათა</a:t>
            </a:r>
            <a:r>
              <a:rPr lang="en-US" sz="2000" dirty="0"/>
              <a:t> </a:t>
            </a:r>
            <a:r>
              <a:rPr lang="en-US" sz="2000" dirty="0" err="1"/>
              <a:t>პროფილაქტიკასთან</a:t>
            </a:r>
            <a:r>
              <a:rPr lang="en-US" sz="2000" dirty="0"/>
              <a:t>, </a:t>
            </a:r>
            <a:r>
              <a:rPr lang="en-US" sz="2000" dirty="0" err="1"/>
              <a:t>დიაგნოსტიკასთან</a:t>
            </a:r>
            <a:r>
              <a:rPr lang="en-US" sz="2000" dirty="0"/>
              <a:t>, </a:t>
            </a:r>
            <a:r>
              <a:rPr lang="en-US" sz="2000" dirty="0" err="1"/>
              <a:t>მკურნალობასთან</a:t>
            </a:r>
            <a:r>
              <a:rPr lang="en-US" sz="2000" dirty="0"/>
              <a:t>, </a:t>
            </a:r>
            <a:r>
              <a:rPr lang="en-US" sz="2000" dirty="0" err="1"/>
              <a:t>რეაბილიტაციასა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პალიატიურ</a:t>
            </a:r>
            <a:r>
              <a:rPr lang="en-US" sz="2000" dirty="0"/>
              <a:t> </a:t>
            </a:r>
            <a:r>
              <a:rPr lang="en-US" sz="2000" dirty="0" err="1"/>
              <a:t>მზრუნველობასთან</a:t>
            </a:r>
            <a:r>
              <a:rPr lang="en-US" sz="2000" dirty="0"/>
              <a:t> </a:t>
            </a:r>
            <a:r>
              <a:rPr lang="en-US" sz="2000" dirty="0" err="1"/>
              <a:t>დაკავშირებულ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საქმიანობას</a:t>
            </a:r>
            <a:r>
              <a:rPr lang="en-US" sz="2000" dirty="0"/>
              <a:t> </a:t>
            </a:r>
            <a:r>
              <a:rPr lang="en-US" sz="2000" dirty="0" err="1"/>
              <a:t>სტაციონარულ</a:t>
            </a:r>
            <a:r>
              <a:rPr lang="en-US" sz="2000" dirty="0"/>
              <a:t> </a:t>
            </a:r>
            <a:r>
              <a:rPr lang="en-US" sz="2000" dirty="0" err="1"/>
              <a:t>პირობებში</a:t>
            </a:r>
            <a:r>
              <a:rPr lang="en-US" sz="2000" dirty="0"/>
              <a:t>, </a:t>
            </a:r>
            <a:r>
              <a:rPr lang="en-US" sz="2000" dirty="0" err="1"/>
              <a:t>პაციენტის</a:t>
            </a:r>
            <a:r>
              <a:rPr lang="en-US" sz="2000" dirty="0"/>
              <a:t> 24 </a:t>
            </a:r>
            <a:r>
              <a:rPr lang="en-US" sz="2000" dirty="0" err="1"/>
              <a:t>საათისა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მეტი</a:t>
            </a:r>
            <a:r>
              <a:rPr lang="en-US" sz="2000" dirty="0"/>
              <a:t> </a:t>
            </a:r>
            <a:r>
              <a:rPr lang="en-US" sz="2000" dirty="0" err="1"/>
              <a:t>დროის</a:t>
            </a:r>
            <a:r>
              <a:rPr lang="en-US" sz="2000" dirty="0"/>
              <a:t> </a:t>
            </a:r>
            <a:r>
              <a:rPr lang="en-US" sz="2000" dirty="0" err="1"/>
              <a:t>დაყოვნებით</a:t>
            </a:r>
            <a:endParaRPr lang="en-US" sz="2000" dirty="0"/>
          </a:p>
          <a:p>
            <a:r>
              <a:rPr lang="en-US" sz="2000" dirty="0" err="1"/>
              <a:t>ნებართვის</a:t>
            </a:r>
            <a:r>
              <a:rPr lang="en-US" sz="2000" dirty="0"/>
              <a:t> </a:t>
            </a:r>
            <a:r>
              <a:rPr lang="en-US" sz="2000" u="sng" dirty="0" err="1"/>
              <a:t>მფლობელი</a:t>
            </a:r>
            <a:r>
              <a:rPr lang="en-US" sz="2000" u="sng" dirty="0"/>
              <a:t> </a:t>
            </a:r>
            <a:r>
              <a:rPr lang="en-US" sz="2000" u="sng" dirty="0" err="1"/>
              <a:t>უფლებამოსილია</a:t>
            </a:r>
            <a:r>
              <a:rPr lang="en-US" sz="2000" u="sng" dirty="0"/>
              <a:t> </a:t>
            </a:r>
            <a:r>
              <a:rPr lang="en-US" sz="2000" u="sng" dirty="0" err="1"/>
              <a:t>სტაციონარული</a:t>
            </a:r>
            <a:r>
              <a:rPr lang="en-US" sz="2000" u="sng" dirty="0"/>
              <a:t> </a:t>
            </a:r>
            <a:r>
              <a:rPr lang="en-US" sz="2000" u="sng" dirty="0" err="1"/>
              <a:t>დაწესებულების</a:t>
            </a:r>
            <a:r>
              <a:rPr lang="en-US" sz="2000" u="sng" dirty="0"/>
              <a:t> </a:t>
            </a:r>
            <a:r>
              <a:rPr lang="en-US" sz="2000" u="sng" dirty="0" err="1"/>
              <a:t>ნებართვა</a:t>
            </a:r>
            <a:r>
              <a:rPr lang="en-US" sz="2000" u="sng" dirty="0"/>
              <a:t> </a:t>
            </a:r>
            <a:r>
              <a:rPr lang="en-US" sz="2000" u="sng" dirty="0" err="1"/>
              <a:t>საკუთრებაში</a:t>
            </a:r>
            <a:r>
              <a:rPr lang="en-US" sz="2000" u="sng" dirty="0"/>
              <a:t> </a:t>
            </a:r>
            <a:r>
              <a:rPr lang="en-US" sz="2000" dirty="0" err="1"/>
              <a:t>გადასცეს</a:t>
            </a:r>
            <a:r>
              <a:rPr lang="en-US" sz="2000" dirty="0"/>
              <a:t> </a:t>
            </a:r>
            <a:r>
              <a:rPr lang="en-US" sz="2000" dirty="0" err="1"/>
              <a:t>სხვა</a:t>
            </a:r>
            <a:r>
              <a:rPr lang="en-US" sz="2000" dirty="0"/>
              <a:t> </a:t>
            </a:r>
            <a:r>
              <a:rPr lang="en-US" sz="2000" dirty="0" err="1"/>
              <a:t>პირს</a:t>
            </a:r>
            <a:endParaRPr lang="en-US" sz="2000" dirty="0"/>
          </a:p>
          <a:p>
            <a:r>
              <a:rPr lang="en-US" sz="2000" dirty="0" err="1"/>
              <a:t>სააგენტო</a:t>
            </a:r>
            <a:r>
              <a:rPr lang="en-US" sz="2000" dirty="0"/>
              <a:t> </a:t>
            </a:r>
            <a:r>
              <a:rPr lang="en-US" sz="2000" dirty="0" err="1"/>
              <a:t>ვალდებულია</a:t>
            </a:r>
            <a:r>
              <a:rPr lang="en-US" sz="2000" dirty="0"/>
              <a:t> </a:t>
            </a:r>
            <a:r>
              <a:rPr lang="en-US" sz="2000" dirty="0" err="1"/>
              <a:t>სანებართვო</a:t>
            </a:r>
            <a:r>
              <a:rPr lang="en-US" sz="2000" dirty="0"/>
              <a:t> </a:t>
            </a:r>
            <a:r>
              <a:rPr lang="en-US" sz="2000" dirty="0" err="1"/>
              <a:t>პირობებში</a:t>
            </a:r>
            <a:r>
              <a:rPr lang="en-US" sz="2000" dirty="0"/>
              <a:t> </a:t>
            </a:r>
            <a:r>
              <a:rPr lang="en-US" sz="2000" dirty="0" err="1"/>
              <a:t>მითითებული</a:t>
            </a:r>
            <a:r>
              <a:rPr lang="en-US" sz="2000" dirty="0"/>
              <a:t> </a:t>
            </a:r>
            <a:r>
              <a:rPr lang="en-US" sz="2000" dirty="0" err="1"/>
              <a:t>მონაცემების</a:t>
            </a:r>
            <a:r>
              <a:rPr lang="en-US" sz="2000" dirty="0"/>
              <a:t> </a:t>
            </a:r>
            <a:r>
              <a:rPr lang="en-US" sz="2000" dirty="0" err="1"/>
              <a:t>სისწორე</a:t>
            </a:r>
            <a:r>
              <a:rPr lang="en-US" sz="2000" dirty="0"/>
              <a:t> </a:t>
            </a:r>
            <a:r>
              <a:rPr lang="en-US" sz="2000" dirty="0" err="1"/>
              <a:t>შეამოწმოს</a:t>
            </a:r>
            <a:r>
              <a:rPr lang="en-US" sz="2000" dirty="0"/>
              <a:t> </a:t>
            </a:r>
            <a:r>
              <a:rPr lang="en-US" sz="2000" dirty="0" err="1"/>
              <a:t>უშუალოდ</a:t>
            </a:r>
            <a:r>
              <a:rPr lang="en-US" sz="2000" dirty="0"/>
              <a:t>, </a:t>
            </a:r>
            <a:r>
              <a:rPr lang="en-US" sz="2000" dirty="0" err="1"/>
              <a:t>ადგილზე</a:t>
            </a:r>
            <a:r>
              <a:rPr lang="en-US" sz="2000" dirty="0"/>
              <a:t> </a:t>
            </a:r>
            <a:r>
              <a:rPr lang="en-US" sz="2000" dirty="0" err="1"/>
              <a:t>დათვალიერებით</a:t>
            </a:r>
            <a:r>
              <a:rPr lang="en-US" sz="2000" dirty="0"/>
              <a:t> </a:t>
            </a:r>
          </a:p>
          <a:p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ka-GE" dirty="0"/>
              <a:t>ლიცენზიები და ნებართვები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4666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dirty="0"/>
              <a:t>ს</a:t>
            </a:r>
            <a:r>
              <a:rPr lang="ka-GE" sz="2000" dirty="0"/>
              <a:t>ტაციონარული დაწესებულების ნებართვა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ka-GE" sz="2000" dirty="0">
                <a:latin typeface="AcadNusx" pitchFamily="2" charset="0"/>
              </a:rPr>
              <a:t> დამატებითი სანებართვო დანართები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000" dirty="0" err="1"/>
              <a:t>ინტერვენციული</a:t>
            </a:r>
            <a:r>
              <a:rPr lang="en-US" sz="2000" dirty="0"/>
              <a:t> </a:t>
            </a:r>
            <a:r>
              <a:rPr lang="en-US" sz="2000" dirty="0" err="1"/>
              <a:t>კარდიოლოგი</a:t>
            </a:r>
            <a:r>
              <a:rPr lang="ka-GE" sz="2000" dirty="0"/>
              <a:t>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დიალიზი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ინფექციური დაავადებების მკურნალობა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ნეონატოლოგია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ონკოლოგია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ფსიქიატრია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ქირურგია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>
                <a:latin typeface="AcadNusx" pitchFamily="2" charset="0"/>
              </a:rPr>
              <a:t>ნეიროქირურგია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000" dirty="0" err="1"/>
              <a:t>ორგანოებისა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ქსოვილების</a:t>
            </a:r>
            <a:r>
              <a:rPr lang="en-US" sz="2000" dirty="0"/>
              <a:t> </a:t>
            </a:r>
            <a:r>
              <a:rPr lang="en-US" sz="2000" dirty="0" err="1"/>
              <a:t>აღებ</a:t>
            </a:r>
            <a:r>
              <a:rPr lang="ka-GE" sz="2000" dirty="0"/>
              <a:t>ა</a:t>
            </a:r>
            <a:r>
              <a:rPr lang="en-US" sz="2000" dirty="0"/>
              <a:t>, </a:t>
            </a:r>
            <a:r>
              <a:rPr lang="en-US" sz="2000" dirty="0" err="1"/>
              <a:t>შენახვ</a:t>
            </a:r>
            <a:r>
              <a:rPr lang="ka-GE" sz="2000" dirty="0"/>
              <a:t>ა</a:t>
            </a:r>
            <a:r>
              <a:rPr lang="en-US" sz="2000" dirty="0"/>
              <a:t>, </a:t>
            </a:r>
            <a:r>
              <a:rPr lang="en-US" sz="2000" dirty="0" err="1"/>
              <a:t>გადანერგვ</a:t>
            </a:r>
            <a:r>
              <a:rPr lang="ka-GE" sz="2000" dirty="0"/>
              <a:t>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მეანობა-გინეკოლოგია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მეანობა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რეანიმაცია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en-US" sz="2000" dirty="0" err="1"/>
              <a:t>გადაუდებელი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დახმარებ</a:t>
            </a:r>
            <a:r>
              <a:rPr lang="ka-GE" sz="2000" dirty="0"/>
              <a:t>ა  </a:t>
            </a:r>
            <a:r>
              <a:rPr lang="en-US" sz="2000" dirty="0"/>
              <a:t>(EMERGENCY)</a:t>
            </a:r>
            <a:endParaRPr lang="ka-GE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სანებართვო დანართების ჩამონათვალი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5035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dirty="0"/>
              <a:t>ს</a:t>
            </a:r>
            <a:r>
              <a:rPr lang="ka-GE" sz="2000" dirty="0"/>
              <a:t>ტაციონარული დაწესებულების ნებართვა</a:t>
            </a:r>
          </a:p>
          <a:p>
            <a:pPr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ka-GE" sz="2000" dirty="0">
                <a:latin typeface="AcadNusx" pitchFamily="2" charset="0"/>
              </a:rPr>
              <a:t> დამატებითი სანებართვო დანართები</a:t>
            </a:r>
            <a:endParaRPr lang="ka-GE" sz="20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რადიოლოგია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ოფთალმოლოგია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ოტორინოლარინგოლოგია</a:t>
            </a:r>
            <a:endParaRPr lang="en-US" sz="200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ორგანოს, ორგანოთა ნაწილების, ქსოვილებისა და უჯრედების აღება და/ან შენახვა და/ან გადანერგვა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ლაბორატორიული სერვისების მიწოდება (კლინიკური, ბიოქიმიური, მოლეკულური, იმუნოლოგიური, მიკრობიოლოგიური დიაგნისტიკა)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სამეანო-ნეონატალური მომსახურება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ახალშობილთა ინტენსიური მოვლის სერვისი (</a:t>
            </a:r>
            <a:r>
              <a:rPr lang="en-US" sz="2000" dirty="0"/>
              <a:t>NICU</a:t>
            </a:r>
            <a:r>
              <a:rPr lang="ka-GE" sz="2000" dirty="0"/>
              <a:t>)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ka-GE" sz="2000" dirty="0"/>
              <a:t>სარეაბილიტაციო-გამაჯანსაღებელი სტაციონარი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endParaRPr lang="ka-GE" sz="2000" dirty="0"/>
          </a:p>
          <a:p>
            <a:pPr>
              <a:spcBef>
                <a:spcPts val="0"/>
              </a:spcBef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სანებართვო დანართების ჩამონათვალი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9761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E80BE8-16A5-FC46-8C84-649AD059B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/>
              <a:t>ნებართვის მფლობელის მხრიდან სანებართვო პირობების შეუსრულებლობა გამოიწვევს პასუხისმგებლობას კანონმდებლობით დადგენილი წესით</a:t>
            </a:r>
          </a:p>
          <a:p>
            <a:r>
              <a:rPr lang="ka-GE" dirty="0"/>
              <a:t>ნებართვის მფლობელის მიერ რომელიმე მომსახურებისათვის დადგენილი დამატებითი სანებართვო პირობების დაუკმაყოფილებლობა არ წარმოადგენს ნებართვის გაუქმების საფუძველს</a:t>
            </a:r>
          </a:p>
          <a:p>
            <a:r>
              <a:rPr lang="ka-GE" dirty="0"/>
              <a:t>ამ შემთხვევაში, ნებართვის მფლობელს ეკრძალება კონკრეტულად იმ მომსახურების გაწევა, რომლისთვის გათვალისწინებული დამატებითი სანებართვო პირობებიც არ იქნა დაკმაყოფილებული.</a:t>
            </a:r>
          </a:p>
          <a:p>
            <a:r>
              <a:rPr lang="ka-GE" dirty="0"/>
              <a:t>ნებართვის მფლობელის მიერ საერთო სანებართვო პირობ(ებ)ის დაუკმაყოფილებლობისას უქმდება სტაციონარული დაწესებულების ნებართვა და შესაბამისი სანებართვო დანართ(ებ)ი (არსებობის შემთხვევაში).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EB7167-6FB2-B847-80B5-830ABDB53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/>
              <a:t>პასუხისმგებლობა სანებართვო პირობების დარღვევისათვის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62803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876553"/>
              </p:ext>
            </p:extLst>
          </p:nvPr>
        </p:nvGraphicFramePr>
        <p:xfrm>
          <a:off x="152400" y="609600"/>
          <a:ext cx="8763000" cy="5897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68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N</a:t>
                      </a:r>
                      <a:endParaRPr lang="en-US" sz="9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მოთხოვნა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შენიშვნა</a:t>
                      </a:r>
                      <a:endParaRPr lang="en-US" sz="16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8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1.</a:t>
                      </a:r>
                      <a:endParaRPr lang="en-US" sz="9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ინფრასტრუქტურა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საშუალებები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პირადი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ჰიგიენის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დაცვის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შენობის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დასუფთავებისა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დეზინფექციისათვის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(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წყალმომარაგება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საპირფარეშოები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ჰიგიენისა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სადეზინფექციო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საშუალებები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)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2.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სამედიცინო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ნარჩენების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უსაფრთხო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სეგრეგაციის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შეგროვების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შენახვის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გატანის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,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უტილიზაციის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ან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/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განადგურების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კანონმდებლობით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დადგენილი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წესით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უზრუნველყოფა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შესაძლებელია განხორციელდეს უშუალოდ ლიცენზიის მაძიებლის/მფლობელის მიერ ან/და ასეთი მომსახურების სხვა მიმწოდებელთან ხელშეკრულების საფუძველზე ისე, რომ უზრუნველყოფილი იყოს სამედიცინო საქმიანობის დროული და ოპერატიული განხორციელება</a:t>
                      </a:r>
                      <a:endParaRPr lang="en-US" sz="16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2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3.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აწარმოოს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სამედიცინო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სტატისტიკური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დოკუმენტაცია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კანონმდებლობით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დადგენილი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წესით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4.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სათანადო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სერტიფიკატის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/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კვალიფიკაციის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სამედიცინო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პერსონალი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კანონმდებლობით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დადგენილი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მოთხოვნების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შესაბამისად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8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5.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უსაფრთხოების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დაცვის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პირობები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8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6.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იზოლირებული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შესასვლელი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00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7.</a:t>
                      </a:r>
                      <a:endParaRPr lang="en-US" sz="90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პაციენტის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დროებითი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დაყოვნების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ოთახი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იზოლირებული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სანიტარიული</a:t>
                      </a: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 </a:t>
                      </a:r>
                      <a:r>
                        <a:rPr lang="en-US" sz="1600" dirty="0" err="1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კვანძით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79705" algn="l"/>
                          <a:tab pos="359410" algn="l"/>
                          <a:tab pos="539115" algn="l"/>
                          <a:tab pos="718820" algn="l"/>
                          <a:tab pos="898525" algn="l"/>
                          <a:tab pos="1078230" algn="l"/>
                          <a:tab pos="1257935" algn="l"/>
                          <a:tab pos="1437640" algn="l"/>
                          <a:tab pos="1617345" algn="l"/>
                          <a:tab pos="1797050" algn="l"/>
                          <a:tab pos="1976755" algn="l"/>
                          <a:tab pos="2156460" algn="l"/>
                          <a:tab pos="2336165" algn="l"/>
                          <a:tab pos="2515870" algn="l"/>
                        </a:tabLst>
                      </a:pPr>
                      <a:r>
                        <a:rPr lang="en-US" sz="1600" dirty="0">
                          <a:ln>
                            <a:solidFill>
                              <a:srgbClr val="002060"/>
                            </a:solidFill>
                          </a:ln>
                          <a:effectLst/>
                        </a:rPr>
                        <a:t> </a:t>
                      </a:r>
                      <a:endParaRPr lang="en-US" sz="1600" dirty="0">
                        <a:ln>
                          <a:solidFill>
                            <a:srgbClr val="002060"/>
                          </a:solidFill>
                        </a:ln>
                        <a:effectLst/>
                        <a:latin typeface="Sylfaen"/>
                        <a:ea typeface="Sylfaen"/>
                        <a:cs typeface="Arial"/>
                      </a:endParaRPr>
                    </a:p>
                  </a:txBody>
                  <a:tcPr marL="62230" marR="6223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-304800"/>
            <a:ext cx="8991600" cy="1143000"/>
          </a:xfrm>
        </p:spPr>
        <p:txBody>
          <a:bodyPr>
            <a:noAutofit/>
          </a:bodyPr>
          <a:lstStyle/>
          <a:p>
            <a:r>
              <a:rPr lang="en-US" sz="1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სალიცენზიო</a:t>
            </a:r>
            <a:r>
              <a:rPr lang="en-US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მოთხოვნები</a:t>
            </a:r>
            <a:r>
              <a:rPr lang="en-US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სასამართლო-ფსიქიატრიული</a:t>
            </a:r>
            <a:r>
              <a:rPr lang="en-US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ექსპერტიზის</a:t>
            </a:r>
            <a:r>
              <a:rPr lang="en-US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8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საქმიანობისათვის</a:t>
            </a:r>
            <a:endParaRPr lang="en-US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2035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382000" cy="5334000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 err="1"/>
              <a:t>ფართობი</a:t>
            </a:r>
            <a:r>
              <a:rPr lang="en-US" dirty="0"/>
              <a:t> </a:t>
            </a:r>
            <a:r>
              <a:rPr lang="en-US" dirty="0" err="1"/>
              <a:t>ერთ</a:t>
            </a:r>
            <a:r>
              <a:rPr lang="en-US" dirty="0"/>
              <a:t> </a:t>
            </a:r>
            <a:r>
              <a:rPr lang="en-US" dirty="0" err="1"/>
              <a:t>სტაციონარულ</a:t>
            </a:r>
            <a:r>
              <a:rPr lang="en-US" dirty="0"/>
              <a:t> </a:t>
            </a:r>
            <a:r>
              <a:rPr lang="en-US" dirty="0" err="1"/>
              <a:t>საწოლზე</a:t>
            </a:r>
            <a:r>
              <a:rPr lang="en-US" dirty="0"/>
              <a:t> </a:t>
            </a:r>
            <a:r>
              <a:rPr lang="en-US" dirty="0" err="1"/>
              <a:t>არანაკლებ</a:t>
            </a:r>
            <a:r>
              <a:rPr lang="en-US" dirty="0"/>
              <a:t> 40 </a:t>
            </a:r>
            <a:r>
              <a:rPr lang="en-US" dirty="0" err="1"/>
              <a:t>კვ.მ</a:t>
            </a:r>
            <a:r>
              <a:rPr lang="en-US" dirty="0"/>
              <a:t> </a:t>
            </a:r>
            <a:r>
              <a:rPr lang="en-US" dirty="0" err="1"/>
              <a:t>შიდა</a:t>
            </a:r>
            <a:r>
              <a:rPr lang="en-US" dirty="0"/>
              <a:t> </a:t>
            </a:r>
            <a:r>
              <a:rPr lang="en-US" dirty="0" err="1"/>
              <a:t>პერიმეტრზე</a:t>
            </a:r>
            <a:r>
              <a:rPr lang="en-US" dirty="0"/>
              <a:t> </a:t>
            </a:r>
            <a:r>
              <a:rPr lang="en-US" dirty="0" err="1"/>
              <a:t>გაანგარიშებით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ფართობი</a:t>
            </a:r>
            <a:r>
              <a:rPr lang="en-US" dirty="0"/>
              <a:t> </a:t>
            </a:r>
            <a:r>
              <a:rPr lang="en-US" dirty="0" err="1"/>
              <a:t>პალატაში</a:t>
            </a:r>
            <a:r>
              <a:rPr lang="en-US" dirty="0"/>
              <a:t> </a:t>
            </a:r>
            <a:r>
              <a:rPr lang="en-US" dirty="0" err="1"/>
              <a:t>ერთ</a:t>
            </a:r>
            <a:r>
              <a:rPr lang="en-US" dirty="0"/>
              <a:t> </a:t>
            </a:r>
            <a:r>
              <a:rPr lang="en-US" dirty="0" err="1"/>
              <a:t>პაციენტზე</a:t>
            </a:r>
            <a:r>
              <a:rPr lang="en-US" dirty="0"/>
              <a:t> – </a:t>
            </a:r>
            <a:r>
              <a:rPr lang="en-US" dirty="0" err="1"/>
              <a:t>არანაკლებ</a:t>
            </a:r>
            <a:r>
              <a:rPr lang="en-US" dirty="0"/>
              <a:t> 8 </a:t>
            </a:r>
            <a:r>
              <a:rPr lang="en-US" dirty="0" err="1"/>
              <a:t>კვ.მ</a:t>
            </a:r>
            <a:r>
              <a:rPr lang="en-US" dirty="0"/>
              <a:t>, </a:t>
            </a:r>
            <a:r>
              <a:rPr lang="en-US" dirty="0" err="1"/>
              <a:t>პედიატრიული</a:t>
            </a:r>
            <a:r>
              <a:rPr lang="en-US" dirty="0"/>
              <a:t> </a:t>
            </a:r>
            <a:r>
              <a:rPr lang="en-US" dirty="0" err="1"/>
              <a:t>პაციენტებისათვის</a:t>
            </a:r>
            <a:r>
              <a:rPr lang="en-US" dirty="0"/>
              <a:t> </a:t>
            </a:r>
            <a:r>
              <a:rPr lang="en-US" dirty="0" err="1"/>
              <a:t>განკუთვნილ</a:t>
            </a:r>
            <a:r>
              <a:rPr lang="en-US" dirty="0"/>
              <a:t> </a:t>
            </a:r>
            <a:r>
              <a:rPr lang="en-US" dirty="0" err="1"/>
              <a:t>პალატაში</a:t>
            </a:r>
            <a:r>
              <a:rPr lang="en-US" dirty="0"/>
              <a:t> – </a:t>
            </a:r>
            <a:r>
              <a:rPr lang="en-US" dirty="0" err="1"/>
              <a:t>არანაკლებ</a:t>
            </a:r>
            <a:r>
              <a:rPr lang="en-US" dirty="0"/>
              <a:t> 6 </a:t>
            </a:r>
            <a:r>
              <a:rPr lang="en-US" dirty="0" err="1"/>
              <a:t>კვ.მ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საწოლებს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 </a:t>
            </a:r>
            <a:r>
              <a:rPr lang="en-US" dirty="0" err="1"/>
              <a:t>დაშორება</a:t>
            </a:r>
            <a:r>
              <a:rPr lang="en-US" dirty="0"/>
              <a:t> – </a:t>
            </a:r>
            <a:r>
              <a:rPr lang="en-US" dirty="0" err="1"/>
              <a:t>მინიმუმ</a:t>
            </a:r>
            <a:r>
              <a:rPr lang="en-US" dirty="0"/>
              <a:t> 1,2 მ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პალატა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იყოს</a:t>
            </a:r>
            <a:r>
              <a:rPr lang="en-US" dirty="0"/>
              <a:t> </a:t>
            </a:r>
            <a:r>
              <a:rPr lang="en-US" dirty="0" err="1"/>
              <a:t>იზოლირებული</a:t>
            </a:r>
            <a:r>
              <a:rPr lang="en-US" dirty="0"/>
              <a:t>, </a:t>
            </a:r>
            <a:r>
              <a:rPr lang="en-US" dirty="0" err="1"/>
              <a:t>დაუშვებელია</a:t>
            </a:r>
            <a:r>
              <a:rPr lang="en-US" dirty="0"/>
              <a:t> </a:t>
            </a:r>
            <a:r>
              <a:rPr lang="en-US" dirty="0" err="1"/>
              <a:t>ერთმანეთში</a:t>
            </a:r>
            <a:r>
              <a:rPr lang="en-US" dirty="0"/>
              <a:t> </a:t>
            </a:r>
            <a:r>
              <a:rPr lang="en-US" dirty="0" err="1"/>
              <a:t>გამავალი</a:t>
            </a:r>
            <a:r>
              <a:rPr lang="en-US" dirty="0"/>
              <a:t> </a:t>
            </a:r>
            <a:r>
              <a:rPr lang="en-US" dirty="0" err="1"/>
              <a:t>პალატების</a:t>
            </a:r>
            <a:r>
              <a:rPr lang="en-US" dirty="0"/>
              <a:t> </a:t>
            </a:r>
            <a:r>
              <a:rPr lang="en-US" dirty="0" err="1"/>
              <a:t>არსებობა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პალატას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გააჩნდეს</a:t>
            </a:r>
            <a:r>
              <a:rPr lang="en-US" dirty="0"/>
              <a:t> </a:t>
            </a:r>
            <a:r>
              <a:rPr lang="en-US" dirty="0" err="1"/>
              <a:t>ბუნებრივი</a:t>
            </a:r>
            <a:r>
              <a:rPr lang="en-US" dirty="0"/>
              <a:t> </a:t>
            </a:r>
            <a:r>
              <a:rPr lang="en-US" dirty="0" err="1"/>
              <a:t>განათების</a:t>
            </a:r>
            <a:r>
              <a:rPr lang="en-US" dirty="0"/>
              <a:t> </a:t>
            </a:r>
            <a:r>
              <a:rPr lang="en-US" dirty="0" err="1"/>
              <a:t>წყარო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დერეფნის</a:t>
            </a:r>
            <a:r>
              <a:rPr lang="en-US" dirty="0"/>
              <a:t> </a:t>
            </a:r>
            <a:r>
              <a:rPr lang="en-US" dirty="0" err="1"/>
              <a:t>სიგანე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შეადგენდეს</a:t>
            </a:r>
            <a:r>
              <a:rPr lang="en-US" dirty="0"/>
              <a:t> </a:t>
            </a:r>
            <a:r>
              <a:rPr lang="en-US" dirty="0" err="1"/>
              <a:t>არანაკლებ</a:t>
            </a:r>
            <a:r>
              <a:rPr lang="en-US" dirty="0"/>
              <a:t> 1,8 მ </a:t>
            </a:r>
            <a:r>
              <a:rPr lang="en-US" dirty="0" err="1"/>
              <a:t>პაციენტთა</a:t>
            </a:r>
            <a:r>
              <a:rPr lang="en-US" dirty="0"/>
              <a:t> </a:t>
            </a:r>
            <a:r>
              <a:rPr lang="en-US" dirty="0" err="1"/>
              <a:t>ეტლით</a:t>
            </a:r>
            <a:r>
              <a:rPr lang="en-US" dirty="0"/>
              <a:t> </a:t>
            </a:r>
            <a:r>
              <a:rPr lang="en-US" dirty="0" err="1"/>
              <a:t>გადაადგილების</a:t>
            </a:r>
            <a:r>
              <a:rPr lang="en-US" dirty="0"/>
              <a:t> </a:t>
            </a:r>
            <a:r>
              <a:rPr lang="en-US" dirty="0" err="1"/>
              <a:t>უზრუნველსაყოფად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არანაკლებ</a:t>
            </a:r>
            <a:r>
              <a:rPr lang="en-US" dirty="0"/>
              <a:t> </a:t>
            </a:r>
            <a:r>
              <a:rPr lang="en-US" dirty="0" err="1"/>
              <a:t>ერთი</a:t>
            </a:r>
            <a:r>
              <a:rPr lang="en-US" dirty="0"/>
              <a:t> </a:t>
            </a:r>
            <a:r>
              <a:rPr lang="en-US" dirty="0" err="1"/>
              <a:t>ბოქსირებული</a:t>
            </a:r>
            <a:r>
              <a:rPr lang="en-US" dirty="0"/>
              <a:t> </a:t>
            </a:r>
            <a:r>
              <a:rPr lang="en-US" dirty="0" err="1"/>
              <a:t>პალატა</a:t>
            </a:r>
            <a:r>
              <a:rPr lang="en-US" dirty="0"/>
              <a:t> </a:t>
            </a:r>
            <a:r>
              <a:rPr lang="en-US" dirty="0" err="1"/>
              <a:t>ინფექციური</a:t>
            </a:r>
            <a:r>
              <a:rPr lang="en-US" dirty="0"/>
              <a:t> </a:t>
            </a:r>
            <a:r>
              <a:rPr lang="en-US" dirty="0" err="1"/>
              <a:t>ავადმყოფების</a:t>
            </a:r>
            <a:r>
              <a:rPr lang="en-US" dirty="0"/>
              <a:t> </a:t>
            </a:r>
            <a:r>
              <a:rPr lang="en-US" dirty="0" err="1"/>
              <a:t>დროებითი</a:t>
            </a:r>
            <a:r>
              <a:rPr lang="en-US" dirty="0"/>
              <a:t> </a:t>
            </a:r>
            <a:r>
              <a:rPr lang="en-US" dirty="0" err="1"/>
              <a:t>იზოლაციისათვის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მოზრდილთა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ბავშვთა</a:t>
            </a:r>
            <a:r>
              <a:rPr lang="en-US" dirty="0"/>
              <a:t> </a:t>
            </a:r>
            <a:r>
              <a:rPr lang="en-US" dirty="0" err="1"/>
              <a:t>პალატები</a:t>
            </a:r>
            <a:r>
              <a:rPr lang="en-US" dirty="0"/>
              <a:t>/</a:t>
            </a:r>
            <a:r>
              <a:rPr lang="en-US" dirty="0" err="1"/>
              <a:t>განყოფილება</a:t>
            </a:r>
            <a:r>
              <a:rPr lang="en-US" dirty="0"/>
              <a:t> – </a:t>
            </a:r>
            <a:r>
              <a:rPr lang="en-US" dirty="0" err="1"/>
              <a:t>ერთმანეთისაგან</a:t>
            </a:r>
            <a:r>
              <a:rPr lang="en-US" dirty="0"/>
              <a:t> </a:t>
            </a:r>
            <a:r>
              <a:rPr lang="en-US" dirty="0" err="1"/>
              <a:t>გამიჯნული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ფუნქციონირებადი</a:t>
            </a:r>
            <a:r>
              <a:rPr lang="en-US" dirty="0"/>
              <a:t> </a:t>
            </a:r>
            <a:r>
              <a:rPr lang="en-US" dirty="0" err="1"/>
              <a:t>ლიფტი</a:t>
            </a:r>
            <a:r>
              <a:rPr lang="en-US" dirty="0"/>
              <a:t> (</a:t>
            </a:r>
            <a:r>
              <a:rPr lang="en-US" dirty="0" err="1"/>
              <a:t>მ.შ</a:t>
            </a:r>
            <a:r>
              <a:rPr lang="en-US" dirty="0"/>
              <a:t>., </a:t>
            </a:r>
            <a:r>
              <a:rPr lang="en-US" dirty="0" err="1"/>
              <a:t>მწოლიარე</a:t>
            </a:r>
            <a:r>
              <a:rPr lang="en-US" dirty="0"/>
              <a:t> </a:t>
            </a:r>
            <a:r>
              <a:rPr lang="en-US" dirty="0" err="1"/>
              <a:t>ავადმყოფებისათვის</a:t>
            </a:r>
            <a:r>
              <a:rPr lang="en-US" dirty="0"/>
              <a:t>) – </a:t>
            </a:r>
            <a:r>
              <a:rPr lang="en-US" dirty="0" err="1"/>
              <a:t>პალატების</a:t>
            </a:r>
            <a:r>
              <a:rPr lang="en-US" dirty="0"/>
              <a:t>, </a:t>
            </a:r>
            <a:r>
              <a:rPr lang="en-US" dirty="0" err="1"/>
              <a:t>პაციენტთა</a:t>
            </a:r>
            <a:r>
              <a:rPr lang="en-US" dirty="0"/>
              <a:t> </a:t>
            </a:r>
            <a:r>
              <a:rPr lang="en-US" dirty="0" err="1"/>
              <a:t>გამოკვლევისა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სამკურნალო</a:t>
            </a:r>
            <a:r>
              <a:rPr lang="en-US" dirty="0"/>
              <a:t> </a:t>
            </a:r>
            <a:r>
              <a:rPr lang="en-US" dirty="0" err="1"/>
              <a:t>განყოფილებების</a:t>
            </a:r>
            <a:r>
              <a:rPr lang="en-US" dirty="0"/>
              <a:t> </a:t>
            </a:r>
            <a:r>
              <a:rPr lang="en-US" dirty="0" err="1"/>
              <a:t>ორზე</a:t>
            </a:r>
            <a:r>
              <a:rPr lang="en-US" dirty="0"/>
              <a:t> </a:t>
            </a:r>
            <a:r>
              <a:rPr lang="en-US" dirty="0" err="1"/>
              <a:t>მეტ</a:t>
            </a:r>
            <a:r>
              <a:rPr lang="en-US" dirty="0"/>
              <a:t> </a:t>
            </a:r>
            <a:r>
              <a:rPr lang="en-US" dirty="0" err="1"/>
              <a:t>სართულზე</a:t>
            </a:r>
            <a:r>
              <a:rPr lang="en-US" dirty="0"/>
              <a:t> </a:t>
            </a:r>
            <a:r>
              <a:rPr lang="en-US" dirty="0" err="1"/>
              <a:t>განლაგების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; </a:t>
            </a:r>
            <a:r>
              <a:rPr lang="en-US" dirty="0" err="1"/>
              <a:t>პირობები</a:t>
            </a:r>
            <a:r>
              <a:rPr lang="en-US" dirty="0"/>
              <a:t> </a:t>
            </a:r>
            <a:r>
              <a:rPr lang="en-US" dirty="0" err="1"/>
              <a:t>შეზღუდული</a:t>
            </a:r>
            <a:r>
              <a:rPr lang="en-US" dirty="0"/>
              <a:t> </a:t>
            </a:r>
            <a:r>
              <a:rPr lang="en-US" dirty="0" err="1"/>
              <a:t>შესაძლებლობის</a:t>
            </a:r>
            <a:r>
              <a:rPr lang="en-US" dirty="0"/>
              <a:t> </a:t>
            </a:r>
            <a:r>
              <a:rPr lang="en-US" dirty="0" err="1"/>
              <a:t>მქონე</a:t>
            </a:r>
            <a:r>
              <a:rPr lang="en-US" dirty="0"/>
              <a:t> </a:t>
            </a:r>
            <a:r>
              <a:rPr lang="en-US" dirty="0" err="1"/>
              <a:t>პირთა</a:t>
            </a:r>
            <a:r>
              <a:rPr lang="en-US" dirty="0"/>
              <a:t> </a:t>
            </a:r>
            <a:r>
              <a:rPr lang="en-US" dirty="0" err="1"/>
              <a:t>უსაფრთხო</a:t>
            </a:r>
            <a:r>
              <a:rPr lang="en-US" dirty="0"/>
              <a:t> </a:t>
            </a:r>
            <a:r>
              <a:rPr lang="en-US" dirty="0" err="1"/>
              <a:t>გადაადგილებისათვის</a:t>
            </a:r>
            <a:endParaRPr lang="en-US" dirty="0"/>
          </a:p>
        </p:txBody>
      </p:sp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Autofit/>
          </a:bodyPr>
          <a:lstStyle/>
          <a:p>
            <a:r>
              <a:rPr lang="en-US" sz="2400" dirty="0" err="1">
                <a:effectLst/>
              </a:rPr>
              <a:t>სტაციონარული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დაწესებულების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სანებართვო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პირობები</a:t>
            </a:r>
            <a:r>
              <a:rPr lang="ka-GE" sz="2400" dirty="0">
                <a:effectLst/>
              </a:rPr>
              <a:t> (1)</a:t>
            </a:r>
            <a:r>
              <a:rPr lang="en-US" sz="2400" dirty="0">
                <a:effectLst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5769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762000"/>
            <a:ext cx="8382000" cy="522427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ნარჩენების</a:t>
            </a:r>
            <a:r>
              <a:rPr lang="en-US" sz="2000" dirty="0"/>
              <a:t> </a:t>
            </a:r>
            <a:r>
              <a:rPr lang="en-US" sz="2000" dirty="0" err="1"/>
              <a:t>უსაფრთხო</a:t>
            </a:r>
            <a:r>
              <a:rPr lang="en-US" sz="2000" dirty="0"/>
              <a:t> </a:t>
            </a:r>
            <a:r>
              <a:rPr lang="en-US" sz="2000" dirty="0" err="1"/>
              <a:t>სეგრეგაციის</a:t>
            </a:r>
            <a:r>
              <a:rPr lang="en-US" sz="2000" dirty="0"/>
              <a:t>, </a:t>
            </a:r>
            <a:r>
              <a:rPr lang="en-US" sz="2000" dirty="0" err="1"/>
              <a:t>შეგროვების</a:t>
            </a:r>
            <a:r>
              <a:rPr lang="en-US" sz="2000" dirty="0"/>
              <a:t>, </a:t>
            </a:r>
            <a:r>
              <a:rPr lang="en-US" sz="2000" dirty="0" err="1"/>
              <a:t>შენახვის</a:t>
            </a:r>
            <a:r>
              <a:rPr lang="en-US" sz="2000" dirty="0"/>
              <a:t>, </a:t>
            </a:r>
            <a:r>
              <a:rPr lang="en-US" sz="2000" dirty="0" err="1"/>
              <a:t>გატანის</a:t>
            </a:r>
            <a:r>
              <a:rPr lang="en-US" sz="2000" dirty="0"/>
              <a:t>, </a:t>
            </a:r>
            <a:r>
              <a:rPr lang="en-US" sz="2000" dirty="0" err="1"/>
              <a:t>უტილიზაციის</a:t>
            </a:r>
            <a:r>
              <a:rPr lang="en-US" sz="2000" dirty="0"/>
              <a:t> </a:t>
            </a:r>
            <a:r>
              <a:rPr lang="en-US" sz="2000" dirty="0" err="1"/>
              <a:t>ან</a:t>
            </a:r>
            <a:r>
              <a:rPr lang="en-US" sz="2000" dirty="0"/>
              <a:t>/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განადგურების</a:t>
            </a:r>
            <a:r>
              <a:rPr lang="en-US" sz="2000" dirty="0"/>
              <a:t> </a:t>
            </a:r>
            <a:r>
              <a:rPr lang="en-US" sz="2000" dirty="0" err="1"/>
              <a:t>კანონმდებლობით</a:t>
            </a:r>
            <a:r>
              <a:rPr lang="en-US" sz="2000" dirty="0"/>
              <a:t> </a:t>
            </a:r>
            <a:r>
              <a:rPr lang="en-US" sz="2000" dirty="0" err="1"/>
              <a:t>დადგენილი</a:t>
            </a:r>
            <a:r>
              <a:rPr lang="en-US" sz="2000" dirty="0"/>
              <a:t> </a:t>
            </a:r>
            <a:r>
              <a:rPr lang="en-US" sz="2000" dirty="0" err="1"/>
              <a:t>წესით</a:t>
            </a:r>
            <a:r>
              <a:rPr lang="en-US" sz="2000" dirty="0"/>
              <a:t> </a:t>
            </a:r>
            <a:r>
              <a:rPr lang="en-US" sz="2000" dirty="0" err="1"/>
              <a:t>უზრუნველყოფა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ნოზოკომიური</a:t>
            </a:r>
            <a:r>
              <a:rPr lang="en-US" sz="2000" dirty="0"/>
              <a:t> </a:t>
            </a:r>
            <a:r>
              <a:rPr lang="en-US" sz="2000" dirty="0" err="1"/>
              <a:t>ინფექციების</a:t>
            </a:r>
            <a:r>
              <a:rPr lang="en-US" sz="2000" dirty="0"/>
              <a:t> </a:t>
            </a:r>
            <a:r>
              <a:rPr lang="en-US" sz="2000" dirty="0" err="1"/>
              <a:t>აღრიცხვის</a:t>
            </a:r>
            <a:r>
              <a:rPr lang="en-US" sz="2000" dirty="0"/>
              <a:t>, </a:t>
            </a:r>
            <a:r>
              <a:rPr lang="en-US" sz="2000" dirty="0" err="1"/>
              <a:t>მართვის</a:t>
            </a:r>
            <a:r>
              <a:rPr lang="en-US" sz="2000" dirty="0"/>
              <a:t>, </a:t>
            </a:r>
            <a:r>
              <a:rPr lang="en-US" sz="2000" dirty="0" err="1"/>
              <a:t>ზედამხედველობისა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კონტროლის</a:t>
            </a:r>
            <a:r>
              <a:rPr lang="en-US" sz="2000" dirty="0"/>
              <a:t> </a:t>
            </a:r>
            <a:r>
              <a:rPr lang="en-US" sz="2000" dirty="0" err="1"/>
              <a:t>უზრუნველყოფა</a:t>
            </a:r>
            <a:r>
              <a:rPr lang="en-US" sz="2000" dirty="0"/>
              <a:t> </a:t>
            </a:r>
            <a:r>
              <a:rPr lang="en-US" sz="2000" dirty="0" err="1"/>
              <a:t>კანონმდებლობით</a:t>
            </a:r>
            <a:r>
              <a:rPr lang="en-US" sz="2000" dirty="0"/>
              <a:t> </a:t>
            </a:r>
            <a:r>
              <a:rPr lang="en-US" sz="2000" dirty="0" err="1"/>
              <a:t>დადგენილი</a:t>
            </a:r>
            <a:r>
              <a:rPr lang="en-US" sz="2000" dirty="0"/>
              <a:t> </a:t>
            </a:r>
            <a:r>
              <a:rPr lang="en-US" sz="2000" dirty="0" err="1"/>
              <a:t>მოთხოვნების</a:t>
            </a:r>
            <a:r>
              <a:rPr lang="en-US" sz="2000" dirty="0"/>
              <a:t> </a:t>
            </a:r>
            <a:r>
              <a:rPr lang="en-US" sz="2000" dirty="0" err="1"/>
              <a:t>შესაბამისად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სათავსთა</a:t>
            </a:r>
            <a:r>
              <a:rPr lang="en-US" sz="2000" dirty="0"/>
              <a:t> </a:t>
            </a:r>
            <a:r>
              <a:rPr lang="en-US" sz="2000" dirty="0" err="1"/>
              <a:t>განლაგება</a:t>
            </a:r>
            <a:r>
              <a:rPr lang="en-US" sz="2000" dirty="0"/>
              <a:t>, </a:t>
            </a:r>
            <a:r>
              <a:rPr lang="en-US" sz="2000" dirty="0" err="1"/>
              <a:t>რომელიც</a:t>
            </a:r>
            <a:r>
              <a:rPr lang="en-US" sz="2000" dirty="0"/>
              <a:t> </a:t>
            </a:r>
            <a:r>
              <a:rPr lang="en-US" sz="2000" dirty="0" err="1"/>
              <a:t>უზრუნველყოფს</a:t>
            </a:r>
            <a:r>
              <a:rPr lang="en-US" sz="2000" dirty="0"/>
              <a:t> </a:t>
            </a:r>
            <a:r>
              <a:rPr lang="en-US" sz="2000" dirty="0" err="1"/>
              <a:t>პაციენტისა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პერსონალის</a:t>
            </a:r>
            <a:r>
              <a:rPr lang="en-US" sz="2000" dirty="0"/>
              <a:t> </a:t>
            </a:r>
            <a:r>
              <a:rPr lang="en-US" sz="2000" dirty="0" err="1"/>
              <a:t>მოძრაობის</a:t>
            </a:r>
            <a:r>
              <a:rPr lang="en-US" sz="2000" dirty="0"/>
              <a:t> </a:t>
            </a:r>
            <a:r>
              <a:rPr lang="en-US" sz="2000" dirty="0" err="1"/>
              <a:t>ნაკადურობას</a:t>
            </a:r>
            <a:r>
              <a:rPr lang="en-US" sz="2000" dirty="0"/>
              <a:t>, </a:t>
            </a:r>
            <a:r>
              <a:rPr lang="en-US" sz="2000" dirty="0" err="1"/>
              <a:t>რათა</a:t>
            </a:r>
            <a:r>
              <a:rPr lang="en-US" sz="2000" dirty="0"/>
              <a:t> </a:t>
            </a:r>
            <a:r>
              <a:rPr lang="en-US" sz="2000" dirty="0" err="1"/>
              <a:t>არ</a:t>
            </a:r>
            <a:r>
              <a:rPr lang="en-US" sz="2000" dirty="0"/>
              <a:t> </a:t>
            </a:r>
            <a:r>
              <a:rPr lang="en-US" sz="2000" dirty="0" err="1"/>
              <a:t>მოხდეს</a:t>
            </a:r>
            <a:r>
              <a:rPr lang="en-US" sz="2000" dirty="0"/>
              <a:t> „</a:t>
            </a:r>
            <a:r>
              <a:rPr lang="en-US" sz="2000" dirty="0" err="1"/>
              <a:t>სუფთა</a:t>
            </a:r>
            <a:r>
              <a:rPr lang="en-US" sz="2000" dirty="0"/>
              <a:t>“ </a:t>
            </a:r>
            <a:r>
              <a:rPr lang="en-US" sz="2000" dirty="0" err="1"/>
              <a:t>და</a:t>
            </a:r>
            <a:r>
              <a:rPr lang="en-US" sz="2000" dirty="0"/>
              <a:t> „</a:t>
            </a:r>
            <a:r>
              <a:rPr lang="en-US" sz="2000" dirty="0" err="1"/>
              <a:t>ჭუჭყიანი</a:t>
            </a:r>
            <a:r>
              <a:rPr lang="en-US" sz="2000" dirty="0"/>
              <a:t>“ </a:t>
            </a:r>
            <a:r>
              <a:rPr lang="en-US" sz="2000" dirty="0" err="1"/>
              <a:t>ზონების</a:t>
            </a:r>
            <a:r>
              <a:rPr lang="en-US" sz="2000" dirty="0"/>
              <a:t> </a:t>
            </a:r>
            <a:r>
              <a:rPr lang="en-US" sz="2000" dirty="0" err="1"/>
              <a:t>გადაკვეთა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სტაციონარულ</a:t>
            </a:r>
            <a:r>
              <a:rPr lang="en-US" sz="2000" dirty="0"/>
              <a:t> </a:t>
            </a:r>
            <a:r>
              <a:rPr lang="en-US" sz="2000" dirty="0" err="1"/>
              <a:t>დაწესებულებაში</a:t>
            </a:r>
            <a:r>
              <a:rPr lang="en-US" sz="2000" dirty="0"/>
              <a:t>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არსებობდეს</a:t>
            </a:r>
            <a:r>
              <a:rPr lang="en-US" sz="2000" dirty="0"/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სამედიცინო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მომსახურების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ხარისხის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გაუმჯობესების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და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პაციენტთა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უსაფრთხოების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უზრუნველყოფის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შეფასების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შიდა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სისტემა</a:t>
            </a:r>
            <a:r>
              <a:rPr lang="en-US" sz="2000" dirty="0"/>
              <a:t>, </a:t>
            </a:r>
            <a:r>
              <a:rPr lang="en-US" sz="2000" dirty="0" err="1"/>
              <a:t>რომლის</a:t>
            </a:r>
            <a:r>
              <a:rPr lang="en-US" sz="2000" dirty="0"/>
              <a:t> </a:t>
            </a:r>
            <a:r>
              <a:rPr lang="en-US" sz="2000" dirty="0" err="1"/>
              <a:t>ფუნქციონირების</a:t>
            </a:r>
            <a:r>
              <a:rPr lang="en-US" sz="2000" dirty="0"/>
              <a:t> </a:t>
            </a:r>
            <a:r>
              <a:rPr lang="en-US" sz="2000" dirty="0" err="1"/>
              <a:t>წესი</a:t>
            </a:r>
            <a:r>
              <a:rPr lang="en-US" sz="2000" dirty="0"/>
              <a:t> </a:t>
            </a:r>
            <a:r>
              <a:rPr lang="en-US" sz="2000" dirty="0" err="1"/>
              <a:t>განისაზღვრება</a:t>
            </a:r>
            <a:r>
              <a:rPr lang="en-US" sz="2000" dirty="0"/>
              <a:t> </a:t>
            </a:r>
            <a:r>
              <a:rPr lang="en-US" sz="2000" dirty="0" err="1"/>
              <a:t>საქართველოს</a:t>
            </a:r>
            <a:r>
              <a:rPr lang="en-US" sz="2000" dirty="0"/>
              <a:t> </a:t>
            </a:r>
            <a:r>
              <a:rPr lang="en-US" sz="2000" dirty="0" err="1"/>
              <a:t>შრომის</a:t>
            </a:r>
            <a:r>
              <a:rPr lang="en-US" sz="2000" dirty="0"/>
              <a:t>, </a:t>
            </a:r>
            <a:r>
              <a:rPr lang="en-US" sz="2000" dirty="0" err="1"/>
              <a:t>ჯანმრთელობისა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სოციალური</a:t>
            </a:r>
            <a:r>
              <a:rPr lang="en-US" sz="2000" dirty="0"/>
              <a:t> </a:t>
            </a:r>
            <a:r>
              <a:rPr lang="en-US" sz="2000" dirty="0" err="1"/>
              <a:t>დაცვის</a:t>
            </a:r>
            <a:r>
              <a:rPr lang="en-US" sz="2000" dirty="0"/>
              <a:t> </a:t>
            </a:r>
            <a:r>
              <a:rPr lang="en-US" sz="2000" dirty="0" err="1"/>
              <a:t>მინისტრის</a:t>
            </a:r>
            <a:r>
              <a:rPr lang="en-US" sz="2000" dirty="0"/>
              <a:t> </a:t>
            </a:r>
            <a:r>
              <a:rPr lang="en-US" sz="2000" dirty="0" err="1"/>
              <a:t>ნორმატიული</a:t>
            </a:r>
            <a:r>
              <a:rPr lang="en-US" sz="2000" dirty="0"/>
              <a:t> </a:t>
            </a:r>
            <a:r>
              <a:rPr lang="en-US" sz="2000" dirty="0" err="1"/>
              <a:t>აქტით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……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0" y="0"/>
            <a:ext cx="9144000" cy="6858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sz="2400" dirty="0" err="1">
                <a:effectLst/>
              </a:rPr>
              <a:t>სტაციონარული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დაწესებულების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სანებართვო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პირობები</a:t>
            </a:r>
            <a:r>
              <a:rPr lang="ka-GE" sz="2400" dirty="0">
                <a:effectLst/>
              </a:rPr>
              <a:t> (</a:t>
            </a:r>
            <a:r>
              <a:rPr lang="en-US" sz="2400" dirty="0">
                <a:effectLst/>
              </a:rPr>
              <a:t>2</a:t>
            </a:r>
            <a:r>
              <a:rPr lang="ka-GE" sz="2400" dirty="0">
                <a:effectLst/>
              </a:rPr>
              <a:t>)</a:t>
            </a:r>
            <a:r>
              <a:rPr lang="en-US" sz="2400" dirty="0">
                <a:effectLst/>
              </a:rPr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90313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/>
              <a:t>ფსიქონევროლოგიური</a:t>
            </a:r>
            <a:r>
              <a:rPr lang="en-US" dirty="0"/>
              <a:t> </a:t>
            </a:r>
            <a:r>
              <a:rPr lang="en-US" dirty="0" err="1"/>
              <a:t>განყოფილება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იყოს</a:t>
            </a:r>
            <a:r>
              <a:rPr lang="en-US" dirty="0"/>
              <a:t> </a:t>
            </a:r>
            <a:r>
              <a:rPr lang="en-US" dirty="0" err="1"/>
              <a:t>იზოლირებული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სომატური</a:t>
            </a:r>
            <a:r>
              <a:rPr lang="en-US" dirty="0"/>
              <a:t> </a:t>
            </a:r>
            <a:r>
              <a:rPr lang="en-US" dirty="0" err="1"/>
              <a:t>განყოფილებებისაგან</a:t>
            </a:r>
            <a:r>
              <a:rPr lang="en-US" dirty="0"/>
              <a:t> (</a:t>
            </a:r>
            <a:r>
              <a:rPr lang="en-US" dirty="0" err="1"/>
              <a:t>ასეთის</a:t>
            </a:r>
            <a:r>
              <a:rPr lang="en-US" dirty="0"/>
              <a:t> </a:t>
            </a:r>
            <a:r>
              <a:rPr lang="en-US" dirty="0" err="1"/>
              <a:t>არსებობის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)</a:t>
            </a:r>
          </a:p>
          <a:p>
            <a:r>
              <a:rPr lang="en-US" dirty="0" err="1"/>
              <a:t>კაბინეტები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სათავსები</a:t>
            </a:r>
            <a:r>
              <a:rPr lang="en-US" dirty="0"/>
              <a:t> </a:t>
            </a:r>
            <a:r>
              <a:rPr lang="en-US" dirty="0" err="1"/>
              <a:t>ფსიქოსოციალური</a:t>
            </a:r>
            <a:r>
              <a:rPr lang="en-US" dirty="0"/>
              <a:t> </a:t>
            </a:r>
            <a:r>
              <a:rPr lang="en-US" dirty="0" err="1"/>
              <a:t>რეაბილიტაციისათვის</a:t>
            </a:r>
            <a:endParaRPr lang="en-US" dirty="0"/>
          </a:p>
          <a:p>
            <a:r>
              <a:rPr lang="en-US" dirty="0" err="1"/>
              <a:t>უსაფრთხოების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პირობები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/>
              <a:t>ფსიქიატრიული</a:t>
            </a:r>
            <a:r>
              <a:rPr lang="en-US" sz="2800" dirty="0"/>
              <a:t> </a:t>
            </a:r>
            <a:r>
              <a:rPr lang="en-US" sz="2800" dirty="0" err="1"/>
              <a:t>მომსახურების</a:t>
            </a:r>
            <a:r>
              <a:rPr lang="en-US" sz="2800" dirty="0"/>
              <a:t> </a:t>
            </a:r>
            <a:r>
              <a:rPr lang="en-US" sz="2800" dirty="0" err="1"/>
              <a:t>შემთხვევაში</a:t>
            </a:r>
            <a:r>
              <a:rPr lang="en-US" sz="2800" dirty="0"/>
              <a:t> </a:t>
            </a:r>
            <a:r>
              <a:rPr lang="en-US" sz="2800" dirty="0" err="1"/>
              <a:t>სტაციონარს</a:t>
            </a:r>
            <a:r>
              <a:rPr lang="en-US" sz="2800" dirty="0"/>
              <a:t> </a:t>
            </a:r>
            <a:r>
              <a:rPr lang="en-US" sz="2800" dirty="0" err="1"/>
              <a:t>დამატებით</a:t>
            </a:r>
            <a:r>
              <a:rPr lang="en-US" sz="2800" dirty="0"/>
              <a:t> </a:t>
            </a:r>
            <a:r>
              <a:rPr lang="en-US" sz="2800" dirty="0" err="1"/>
              <a:t>უნდა</a:t>
            </a:r>
            <a:r>
              <a:rPr lang="en-US" sz="2800" dirty="0"/>
              <a:t> </a:t>
            </a:r>
            <a:r>
              <a:rPr lang="en-US" sz="2800" dirty="0" err="1"/>
              <a:t>გააჩნდეს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14092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5224272"/>
          </a:xfrm>
        </p:spPr>
        <p:txBody>
          <a:bodyPr>
            <a:normAutofit fontScale="625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 err="1"/>
              <a:t>ინფრასტრუქტურა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საშუალებები</a:t>
            </a:r>
            <a:r>
              <a:rPr lang="en-US" dirty="0"/>
              <a:t> </a:t>
            </a:r>
            <a:r>
              <a:rPr lang="en-US" dirty="0" err="1"/>
              <a:t>პირადი</a:t>
            </a:r>
            <a:r>
              <a:rPr lang="en-US" dirty="0"/>
              <a:t> </a:t>
            </a:r>
            <a:r>
              <a:rPr lang="en-US" dirty="0" err="1"/>
              <a:t>ჰიგიენის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, </a:t>
            </a:r>
            <a:r>
              <a:rPr lang="en-US" dirty="0" err="1"/>
              <a:t>შენობის</a:t>
            </a:r>
            <a:r>
              <a:rPr lang="en-US" dirty="0"/>
              <a:t> </a:t>
            </a:r>
            <a:r>
              <a:rPr lang="en-US" dirty="0" err="1"/>
              <a:t>დასუფთავებისა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დეზინფექციისათვის</a:t>
            </a:r>
            <a:r>
              <a:rPr lang="en-US" dirty="0"/>
              <a:t> (</a:t>
            </a:r>
            <a:r>
              <a:rPr lang="en-US" dirty="0" err="1"/>
              <a:t>წყალმომარაგება</a:t>
            </a:r>
            <a:r>
              <a:rPr lang="en-US" dirty="0"/>
              <a:t>, </a:t>
            </a:r>
            <a:r>
              <a:rPr lang="en-US" dirty="0" err="1"/>
              <a:t>საპირფარეშო</a:t>
            </a:r>
            <a:r>
              <a:rPr lang="en-US" dirty="0"/>
              <a:t>,  </a:t>
            </a:r>
            <a:r>
              <a:rPr lang="en-US" dirty="0" err="1"/>
              <a:t>ჰიგიენისა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სადეზინფექციო</a:t>
            </a:r>
            <a:r>
              <a:rPr lang="en-US" dirty="0"/>
              <a:t> </a:t>
            </a:r>
            <a:r>
              <a:rPr lang="en-US" dirty="0" err="1"/>
              <a:t>საშუალებები</a:t>
            </a:r>
            <a:r>
              <a:rPr lang="en-US" dirty="0"/>
              <a:t>)   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ნარჩენების</a:t>
            </a:r>
            <a:r>
              <a:rPr lang="en-US" dirty="0"/>
              <a:t>  </a:t>
            </a:r>
            <a:r>
              <a:rPr lang="en-US" dirty="0" err="1"/>
              <a:t>უსაფრთხო</a:t>
            </a:r>
            <a:r>
              <a:rPr lang="en-US" dirty="0"/>
              <a:t> </a:t>
            </a:r>
            <a:r>
              <a:rPr lang="en-US" dirty="0" err="1"/>
              <a:t>სეგრეგაციის</a:t>
            </a:r>
            <a:r>
              <a:rPr lang="en-US" dirty="0"/>
              <a:t>,  </a:t>
            </a:r>
            <a:r>
              <a:rPr lang="en-US" dirty="0" err="1"/>
              <a:t>შეგროვების</a:t>
            </a:r>
            <a:r>
              <a:rPr lang="en-US" dirty="0"/>
              <a:t>,  </a:t>
            </a:r>
            <a:r>
              <a:rPr lang="en-US" dirty="0" err="1"/>
              <a:t>შენახვის</a:t>
            </a:r>
            <a:r>
              <a:rPr lang="en-US" dirty="0"/>
              <a:t>,  </a:t>
            </a:r>
            <a:r>
              <a:rPr lang="en-US" dirty="0" err="1"/>
              <a:t>გატანის</a:t>
            </a:r>
            <a:r>
              <a:rPr lang="en-US" dirty="0"/>
              <a:t>,  </a:t>
            </a:r>
            <a:r>
              <a:rPr lang="en-US" dirty="0" err="1"/>
              <a:t>უტილიზაციის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/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განადგურების</a:t>
            </a:r>
            <a:r>
              <a:rPr lang="en-US" dirty="0"/>
              <a:t> </a:t>
            </a:r>
            <a:r>
              <a:rPr lang="en-US" dirty="0" err="1"/>
              <a:t>კანონმდებლობით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წესით</a:t>
            </a:r>
            <a:r>
              <a:rPr lang="en-US" dirty="0"/>
              <a:t> </a:t>
            </a:r>
            <a:r>
              <a:rPr lang="en-US" dirty="0" err="1"/>
              <a:t>უზრუნველყოფა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დეზინფექციისა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სტერილიზაციის</a:t>
            </a:r>
            <a:r>
              <a:rPr lang="en-US" dirty="0"/>
              <a:t> (</a:t>
            </a:r>
            <a:r>
              <a:rPr lang="en-US" dirty="0" err="1"/>
              <a:t>მრავალჯერადი</a:t>
            </a:r>
            <a:r>
              <a:rPr lang="en-US" dirty="0"/>
              <a:t> </a:t>
            </a:r>
            <a:r>
              <a:rPr lang="en-US" dirty="0" err="1"/>
              <a:t>გამოყენების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იარაღების</a:t>
            </a:r>
            <a:r>
              <a:rPr lang="en-US" dirty="0"/>
              <a:t>,  </a:t>
            </a:r>
            <a:r>
              <a:rPr lang="en-US" dirty="0" err="1"/>
              <a:t>საგნებისა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მასალებისათვის</a:t>
            </a:r>
            <a:r>
              <a:rPr lang="en-US" dirty="0"/>
              <a:t>) </a:t>
            </a:r>
            <a:r>
              <a:rPr lang="en-US" dirty="0" err="1"/>
              <a:t>სათანადო</a:t>
            </a:r>
            <a:r>
              <a:rPr lang="en-US" dirty="0"/>
              <a:t> </a:t>
            </a:r>
            <a:r>
              <a:rPr lang="en-US" dirty="0" err="1"/>
              <a:t>რეჟიმითა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აღრიცხვით</a:t>
            </a:r>
            <a:r>
              <a:rPr lang="en-US" dirty="0"/>
              <a:t> </a:t>
            </a:r>
            <a:r>
              <a:rPr lang="en-US" dirty="0" err="1"/>
              <a:t>უზრუნველყოფა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წესის</a:t>
            </a:r>
            <a:r>
              <a:rPr lang="en-US" dirty="0"/>
              <a:t> </a:t>
            </a:r>
            <a:r>
              <a:rPr lang="en-US" dirty="0" err="1"/>
              <a:t>შესაბამისად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პირობები</a:t>
            </a:r>
            <a:r>
              <a:rPr lang="en-US" dirty="0"/>
              <a:t> </a:t>
            </a:r>
            <a:r>
              <a:rPr lang="en-US" dirty="0" err="1"/>
              <a:t>შეზღუდული</a:t>
            </a:r>
            <a:r>
              <a:rPr lang="en-US" dirty="0"/>
              <a:t> </a:t>
            </a:r>
            <a:r>
              <a:rPr lang="en-US" dirty="0" err="1"/>
              <a:t>შესაძლებლობის</a:t>
            </a:r>
            <a:r>
              <a:rPr lang="en-US" dirty="0"/>
              <a:t> </a:t>
            </a:r>
            <a:r>
              <a:rPr lang="en-US" dirty="0" err="1"/>
              <a:t>მქონე</a:t>
            </a:r>
            <a:r>
              <a:rPr lang="en-US" dirty="0"/>
              <a:t> </a:t>
            </a:r>
            <a:r>
              <a:rPr lang="en-US" dirty="0" err="1"/>
              <a:t>პირთა</a:t>
            </a:r>
            <a:r>
              <a:rPr lang="en-US" dirty="0"/>
              <a:t> </a:t>
            </a:r>
            <a:r>
              <a:rPr lang="en-US" dirty="0" err="1"/>
              <a:t>უსაფრთხო</a:t>
            </a:r>
            <a:r>
              <a:rPr lang="en-US" dirty="0"/>
              <a:t> </a:t>
            </a:r>
            <a:r>
              <a:rPr lang="en-US" dirty="0" err="1"/>
              <a:t>გადაადგილებისათვის</a:t>
            </a:r>
            <a:r>
              <a:rPr lang="en-US" dirty="0"/>
              <a:t>        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სტატისტიკური</a:t>
            </a:r>
            <a:r>
              <a:rPr lang="en-US" dirty="0"/>
              <a:t> </a:t>
            </a:r>
            <a:r>
              <a:rPr lang="en-US" dirty="0" err="1"/>
              <a:t>დოკუმენტაციის</a:t>
            </a:r>
            <a:r>
              <a:rPr lang="en-US" dirty="0"/>
              <a:t>  </a:t>
            </a:r>
            <a:r>
              <a:rPr lang="en-US" dirty="0" err="1"/>
              <a:t>წარმოება</a:t>
            </a:r>
            <a:r>
              <a:rPr lang="en-US" dirty="0"/>
              <a:t> </a:t>
            </a:r>
            <a:r>
              <a:rPr lang="en-US" dirty="0" err="1"/>
              <a:t>კანონმდებლობით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წესით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სამედიცინო</a:t>
            </a:r>
            <a:r>
              <a:rPr lang="en-US" dirty="0"/>
              <a:t>  </a:t>
            </a:r>
            <a:r>
              <a:rPr lang="en-US" dirty="0" err="1"/>
              <a:t>პერსონალი</a:t>
            </a:r>
            <a:r>
              <a:rPr lang="en-US" dirty="0"/>
              <a:t>, </a:t>
            </a:r>
            <a:r>
              <a:rPr lang="en-US" dirty="0" err="1"/>
              <a:t>რომელთა</a:t>
            </a:r>
            <a:r>
              <a:rPr lang="en-US" dirty="0"/>
              <a:t> </a:t>
            </a:r>
            <a:r>
              <a:rPr lang="en-US" dirty="0" err="1"/>
              <a:t>სერტიფიკატი</a:t>
            </a:r>
            <a:r>
              <a:rPr lang="en-US" dirty="0"/>
              <a:t>/</a:t>
            </a:r>
            <a:r>
              <a:rPr lang="en-US" dirty="0" err="1"/>
              <a:t>კვალიფიკაცია</a:t>
            </a:r>
            <a:r>
              <a:rPr lang="en-US" dirty="0"/>
              <a:t>  </a:t>
            </a:r>
            <a:r>
              <a:rPr lang="en-US" dirty="0" err="1"/>
              <a:t>აკმაყოფილებს</a:t>
            </a:r>
            <a:r>
              <a:rPr lang="en-US" dirty="0"/>
              <a:t> </a:t>
            </a:r>
            <a:r>
              <a:rPr lang="en-US" dirty="0" err="1"/>
              <a:t>კანონმდებლობით</a:t>
            </a:r>
            <a:r>
              <a:rPr lang="en-US" dirty="0"/>
              <a:t>  </a:t>
            </a:r>
            <a:r>
              <a:rPr lang="en-US" dirty="0" err="1"/>
              <a:t>დადგენილ</a:t>
            </a:r>
            <a:r>
              <a:rPr lang="en-US" dirty="0"/>
              <a:t>  </a:t>
            </a:r>
            <a:r>
              <a:rPr lang="en-US" dirty="0" err="1"/>
              <a:t>მოთხოვნებს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დაწესებულებაში</a:t>
            </a:r>
            <a:r>
              <a:rPr lang="en-US" dirty="0"/>
              <a:t> </a:t>
            </a:r>
            <a:r>
              <a:rPr lang="en-US" dirty="0" err="1"/>
              <a:t>პაციენტთათვის</a:t>
            </a:r>
            <a:r>
              <a:rPr lang="en-US" dirty="0"/>
              <a:t>  </a:t>
            </a:r>
            <a:r>
              <a:rPr lang="en-US" dirty="0" err="1"/>
              <a:t>თვალსაჩინო</a:t>
            </a:r>
            <a:r>
              <a:rPr lang="en-US" dirty="0"/>
              <a:t>  </a:t>
            </a:r>
            <a:r>
              <a:rPr lang="en-US" dirty="0" err="1"/>
              <a:t>ადგილას</a:t>
            </a:r>
            <a:r>
              <a:rPr lang="en-US" dirty="0"/>
              <a:t> </a:t>
            </a:r>
            <a:r>
              <a:rPr lang="en-US" dirty="0" err="1"/>
              <a:t>განთავსებული</a:t>
            </a:r>
            <a:r>
              <a:rPr lang="en-US" dirty="0"/>
              <a:t>  </a:t>
            </a:r>
            <a:r>
              <a:rPr lang="en-US" dirty="0" err="1"/>
              <a:t>ან</a:t>
            </a:r>
            <a:r>
              <a:rPr lang="en-US" dirty="0"/>
              <a:t>  </a:t>
            </a:r>
            <a:r>
              <a:rPr lang="en-US" dirty="0" err="1"/>
              <a:t>ხელმისაწვდომი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იყოს</a:t>
            </a:r>
            <a:r>
              <a:rPr lang="en-US" dirty="0"/>
              <a:t> </a:t>
            </a:r>
            <a:r>
              <a:rPr lang="en-US" dirty="0" err="1"/>
              <a:t>ინფორმაცია</a:t>
            </a:r>
            <a:r>
              <a:rPr lang="en-US" dirty="0"/>
              <a:t>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en-US" dirty="0" err="1"/>
              <a:t>დაწესებულების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მიწოდებული</a:t>
            </a:r>
            <a:r>
              <a:rPr lang="en-US" dirty="0"/>
              <a:t> </a:t>
            </a:r>
            <a:r>
              <a:rPr lang="en-US" dirty="0" err="1"/>
              <a:t>სერვისების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მუნიციპალური</a:t>
            </a:r>
            <a:r>
              <a:rPr lang="en-US" dirty="0"/>
              <a:t> (</a:t>
            </a:r>
            <a:r>
              <a:rPr lang="en-US" dirty="0" err="1"/>
              <a:t>მ.შ</a:t>
            </a:r>
            <a:r>
              <a:rPr lang="en-US" dirty="0"/>
              <a:t>. </a:t>
            </a:r>
            <a:r>
              <a:rPr lang="en-US" dirty="0" err="1"/>
              <a:t>სადაზღვევო</a:t>
            </a:r>
            <a:r>
              <a:rPr lang="en-US" dirty="0"/>
              <a:t>) </a:t>
            </a:r>
            <a:r>
              <a:rPr lang="en-US" dirty="0" err="1"/>
              <a:t>პროგრამებით</a:t>
            </a:r>
            <a:r>
              <a:rPr lang="en-US" dirty="0"/>
              <a:t> </a:t>
            </a:r>
            <a:r>
              <a:rPr lang="en-US" dirty="0" err="1"/>
              <a:t>დაფარვის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dirty="0">
                <a:effectLst/>
              </a:rPr>
              <a:t>მ</a:t>
            </a:r>
            <a:r>
              <a:rPr lang="en-US" sz="2400" dirty="0" err="1">
                <a:effectLst/>
              </a:rPr>
              <a:t>აღალი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რისკის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შემცველი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სამედიცინო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საქმიანობის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ტექნიკური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რეგლამენტის</a:t>
            </a:r>
            <a:r>
              <a:rPr lang="en-US" sz="2400" dirty="0">
                <a:effectLst/>
              </a:rPr>
              <a:t> </a:t>
            </a:r>
            <a:r>
              <a:rPr lang="ka-GE" sz="2400" dirty="0">
                <a:effectLst/>
              </a:rPr>
              <a:t>საერთო მოთხოვნები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148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ka-GE" sz="3600" dirty="0">
                <a:solidFill>
                  <a:schemeClr val="tx2"/>
                </a:solidFill>
                <a:latin typeface="AcadNusx" pitchFamily="2" charset="0"/>
              </a:rPr>
              <a:t>საქართველოს ჯანდაცვის სისტემაში ხარისხის რეგულირების ძირითადი ასპექტები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9013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სტომატოლოგიური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საქმიანობის</a:t>
            </a:r>
            <a:r>
              <a:rPr lang="en-US" sz="2800" dirty="0">
                <a:effectLst/>
              </a:rPr>
              <a:t>/</a:t>
            </a:r>
            <a:r>
              <a:rPr lang="en-US" sz="2800" dirty="0" err="1">
                <a:effectLst/>
              </a:rPr>
              <a:t>მომსახურების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შემთხვევაში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დამატებით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აუცილებელია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3645091"/>
          </a:xfrm>
        </p:spPr>
        <p:txBody>
          <a:bodyPr/>
          <a:lstStyle/>
          <a:p>
            <a:r>
              <a:rPr lang="en-US" sz="2800" dirty="0" err="1"/>
              <a:t>სტომატოლოგიური</a:t>
            </a:r>
            <a:r>
              <a:rPr lang="en-US" sz="2800" dirty="0"/>
              <a:t> </a:t>
            </a:r>
            <a:r>
              <a:rPr lang="en-US" sz="2800" dirty="0" err="1"/>
              <a:t>კაბინეტისათვის</a:t>
            </a:r>
            <a:r>
              <a:rPr lang="en-US" sz="2800" dirty="0"/>
              <a:t> </a:t>
            </a:r>
            <a:r>
              <a:rPr lang="en-US" sz="2800" dirty="0" err="1"/>
              <a:t>ფართობი</a:t>
            </a:r>
            <a:r>
              <a:rPr lang="en-US" sz="2800" dirty="0"/>
              <a:t> </a:t>
            </a:r>
            <a:r>
              <a:rPr lang="en-US" sz="2800" dirty="0" err="1"/>
              <a:t>უნდა</a:t>
            </a:r>
            <a:r>
              <a:rPr lang="en-US" sz="2800" dirty="0"/>
              <a:t> </a:t>
            </a:r>
            <a:r>
              <a:rPr lang="en-US" sz="2800" dirty="0" err="1"/>
              <a:t>შეადგენდეს</a:t>
            </a:r>
            <a:r>
              <a:rPr lang="en-US" sz="2800" dirty="0"/>
              <a:t> </a:t>
            </a:r>
            <a:r>
              <a:rPr lang="en-US" sz="2800" dirty="0" err="1"/>
              <a:t>ძირითად</a:t>
            </a:r>
            <a:r>
              <a:rPr lang="en-US" sz="2800" dirty="0"/>
              <a:t> </a:t>
            </a:r>
            <a:r>
              <a:rPr lang="en-US" sz="2800" dirty="0" err="1"/>
              <a:t>სტომატოლოგიურ</a:t>
            </a:r>
            <a:r>
              <a:rPr lang="en-US" sz="2800" dirty="0"/>
              <a:t> </a:t>
            </a:r>
            <a:r>
              <a:rPr lang="en-US" sz="2800" dirty="0" err="1"/>
              <a:t>სავარძელზე</a:t>
            </a:r>
            <a:r>
              <a:rPr lang="en-US" sz="2800" dirty="0"/>
              <a:t> - </a:t>
            </a:r>
            <a:r>
              <a:rPr lang="en-US" sz="2800" dirty="0" err="1"/>
              <a:t>არანაკლებ</a:t>
            </a:r>
            <a:r>
              <a:rPr lang="en-US" sz="2800" dirty="0"/>
              <a:t> 14 მ2-ს </a:t>
            </a:r>
            <a:r>
              <a:rPr lang="en-US" sz="2800" dirty="0" err="1"/>
              <a:t>და</a:t>
            </a:r>
            <a:r>
              <a:rPr lang="en-US" sz="2800" dirty="0"/>
              <a:t> </a:t>
            </a:r>
            <a:r>
              <a:rPr lang="en-US" sz="2800" dirty="0" err="1"/>
              <a:t>ყოველ</a:t>
            </a:r>
            <a:r>
              <a:rPr lang="en-US" sz="2800" dirty="0"/>
              <a:t> </a:t>
            </a:r>
            <a:r>
              <a:rPr lang="en-US" sz="2800" dirty="0" err="1"/>
              <a:t>დამატებით</a:t>
            </a:r>
            <a:r>
              <a:rPr lang="en-US" sz="2800" dirty="0"/>
              <a:t> </a:t>
            </a:r>
            <a:r>
              <a:rPr lang="en-US" sz="2800" dirty="0" err="1"/>
              <a:t>სავარძელზე</a:t>
            </a:r>
            <a:r>
              <a:rPr lang="en-US" sz="2800" dirty="0"/>
              <a:t> - </a:t>
            </a:r>
            <a:r>
              <a:rPr lang="en-US" sz="2800" dirty="0" err="1"/>
              <a:t>არანაკლებ</a:t>
            </a:r>
            <a:r>
              <a:rPr lang="en-US" sz="2800" dirty="0"/>
              <a:t> 7 მ2-ს </a:t>
            </a:r>
            <a:endParaRPr lang="en-US" sz="4000" dirty="0">
              <a:latin typeface="Times New Roman"/>
              <a:ea typeface="Times New Roman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831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dirty="0" err="1"/>
              <a:t>ამბულატორიულად</a:t>
            </a:r>
            <a:r>
              <a:rPr lang="en-US" dirty="0"/>
              <a:t>/</a:t>
            </a:r>
            <a:r>
              <a:rPr lang="en-US" dirty="0" err="1"/>
              <a:t>დღის</a:t>
            </a:r>
            <a:r>
              <a:rPr lang="en-US" dirty="0"/>
              <a:t> </a:t>
            </a:r>
            <a:r>
              <a:rPr lang="en-US" dirty="0" err="1"/>
              <a:t>სტაციონარის</a:t>
            </a:r>
            <a:r>
              <a:rPr lang="en-US" dirty="0"/>
              <a:t> </a:t>
            </a:r>
            <a:r>
              <a:rPr lang="en-US" dirty="0" err="1"/>
              <a:t>პირობებში</a:t>
            </a:r>
            <a:r>
              <a:rPr lang="en-US" dirty="0"/>
              <a:t> </a:t>
            </a:r>
            <a:r>
              <a:rPr lang="en-US" dirty="0" err="1"/>
              <a:t>განსახორციელებელი</a:t>
            </a:r>
            <a:r>
              <a:rPr lang="en-US" dirty="0"/>
              <a:t>, </a:t>
            </a:r>
            <a:r>
              <a:rPr lang="en-US" dirty="0" err="1"/>
              <a:t>მაღალი</a:t>
            </a:r>
            <a:r>
              <a:rPr lang="en-US" dirty="0"/>
              <a:t> </a:t>
            </a:r>
            <a:r>
              <a:rPr lang="en-US" dirty="0" err="1"/>
              <a:t>რისკის</a:t>
            </a:r>
            <a:r>
              <a:rPr lang="en-US" dirty="0"/>
              <a:t> </a:t>
            </a:r>
            <a:r>
              <a:rPr lang="en-US" dirty="0" err="1"/>
              <a:t>შემცველი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საქმიანობისადმი</a:t>
            </a:r>
            <a:r>
              <a:rPr lang="en-US" dirty="0"/>
              <a:t> </a:t>
            </a:r>
            <a:r>
              <a:rPr lang="en-US" dirty="0" err="1"/>
              <a:t>მინიმალურ</a:t>
            </a:r>
            <a:r>
              <a:rPr lang="en-US" dirty="0"/>
              <a:t> </a:t>
            </a:r>
            <a:r>
              <a:rPr lang="en-US" dirty="0" err="1"/>
              <a:t>მოთხოვნებს</a:t>
            </a:r>
            <a:r>
              <a:rPr lang="en-US" dirty="0"/>
              <a:t>: </a:t>
            </a:r>
          </a:p>
          <a:p>
            <a:pPr lvl="1"/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აპარატურის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ხელსაწყოების</a:t>
            </a:r>
            <a:endParaRPr lang="en-US" dirty="0"/>
          </a:p>
          <a:p>
            <a:pPr lvl="1"/>
            <a:r>
              <a:rPr lang="en-US" dirty="0" err="1"/>
              <a:t>ჰიგიენური</a:t>
            </a:r>
            <a:r>
              <a:rPr lang="en-US" dirty="0"/>
              <a:t> </a:t>
            </a:r>
            <a:r>
              <a:rPr lang="en-US" dirty="0" err="1"/>
              <a:t>პირობებისა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დოკუმენტაციის</a:t>
            </a:r>
            <a:r>
              <a:rPr lang="en-US" dirty="0"/>
              <a:t> </a:t>
            </a:r>
            <a:r>
              <a:rPr lang="en-US" dirty="0" err="1"/>
              <a:t>წარმოებასთან</a:t>
            </a:r>
            <a:r>
              <a:rPr lang="en-US" dirty="0"/>
              <a:t> </a:t>
            </a:r>
            <a:r>
              <a:rPr lang="en-US" dirty="0" err="1"/>
              <a:t>დაკავშირებით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dirty="0">
                <a:solidFill>
                  <a:srgbClr val="FF0000"/>
                </a:solidFill>
                <a:effectLst/>
              </a:rPr>
              <a:t>შეტყობინება </a:t>
            </a:r>
            <a:r>
              <a:rPr lang="en-US" sz="3200" dirty="0" err="1">
                <a:solidFill>
                  <a:srgbClr val="FF0000"/>
                </a:solidFill>
                <a:effectLst/>
              </a:rPr>
              <a:t>მაღალი</a:t>
            </a:r>
            <a:r>
              <a:rPr lang="en-US" sz="320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</a:rPr>
              <a:t>რისკის</a:t>
            </a:r>
            <a:r>
              <a:rPr lang="en-US" sz="320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</a:rPr>
              <a:t>შემცველი</a:t>
            </a:r>
            <a:r>
              <a:rPr lang="en-US" sz="320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</a:rPr>
              <a:t>სამედიცინო</a:t>
            </a:r>
            <a:r>
              <a:rPr lang="en-US" sz="3200" dirty="0">
                <a:solidFill>
                  <a:srgbClr val="FF0000"/>
                </a:solidFill>
                <a:effectLst/>
              </a:rPr>
              <a:t> </a:t>
            </a:r>
            <a:r>
              <a:rPr lang="en-US" sz="3200" dirty="0" err="1">
                <a:solidFill>
                  <a:srgbClr val="FF0000"/>
                </a:solidFill>
                <a:effectLst/>
              </a:rPr>
              <a:t>საქმიანობის</a:t>
            </a:r>
            <a:r>
              <a:rPr lang="en-US" sz="3200" dirty="0">
                <a:solidFill>
                  <a:srgbClr val="FF0000"/>
                </a:solidFill>
                <a:effectLst/>
              </a:rPr>
              <a:t> </a:t>
            </a:r>
            <a:r>
              <a:rPr lang="ka-GE" sz="3200" dirty="0">
                <a:solidFill>
                  <a:srgbClr val="FF0000"/>
                </a:solidFill>
                <a:effectLst/>
              </a:rPr>
              <a:t> შესახებ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350534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45259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ქირურგია</a:t>
            </a:r>
            <a:r>
              <a:rPr lang="en-US" sz="2000" dirty="0"/>
              <a:t>  (</a:t>
            </a:r>
            <a:r>
              <a:rPr lang="en-US" sz="2000" dirty="0" err="1"/>
              <a:t>ყველა</a:t>
            </a:r>
            <a:r>
              <a:rPr lang="en-US" sz="2000" dirty="0"/>
              <a:t> </a:t>
            </a:r>
            <a:r>
              <a:rPr lang="en-US" sz="2000" dirty="0" err="1"/>
              <a:t>პროფილის</a:t>
            </a:r>
            <a:r>
              <a:rPr lang="en-US" sz="2000" dirty="0"/>
              <a:t>)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მეანობა-გინეკოლოგია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გადაუდებელი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დახმარება</a:t>
            </a:r>
            <a:r>
              <a:rPr lang="en-US" sz="2000" dirty="0"/>
              <a:t> (Emergency)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დერმატო-ვენეროლოგია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რადიოლოგია</a:t>
            </a:r>
            <a:r>
              <a:rPr lang="en-US" sz="2000" dirty="0"/>
              <a:t> (</a:t>
            </a:r>
            <a:r>
              <a:rPr lang="en-US" sz="2000" dirty="0" err="1"/>
              <a:t>გარდა</a:t>
            </a:r>
            <a:r>
              <a:rPr lang="en-US" sz="2000" dirty="0"/>
              <a:t> </a:t>
            </a:r>
            <a:r>
              <a:rPr lang="en-US" sz="2000" dirty="0" err="1"/>
              <a:t>ულტრაბგერითი</a:t>
            </a:r>
            <a:r>
              <a:rPr lang="en-US" sz="2000" dirty="0"/>
              <a:t> </a:t>
            </a:r>
            <a:r>
              <a:rPr lang="en-US" sz="2000" dirty="0" err="1"/>
              <a:t>დიაგნოსტიკისა</a:t>
            </a:r>
            <a:r>
              <a:rPr lang="en-US" sz="2000" dirty="0"/>
              <a:t>)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დიალიზი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ინფექციურ</a:t>
            </a:r>
            <a:r>
              <a:rPr lang="en-US" sz="2000" dirty="0"/>
              <a:t> </a:t>
            </a:r>
            <a:r>
              <a:rPr lang="en-US" sz="2000" dirty="0" err="1"/>
              <a:t>დაავადებებთან</a:t>
            </a:r>
            <a:r>
              <a:rPr lang="en-US" sz="2000" dirty="0"/>
              <a:t> (</a:t>
            </a:r>
            <a:r>
              <a:rPr lang="en-US" sz="2000" dirty="0" err="1"/>
              <a:t>მათ</a:t>
            </a:r>
            <a:r>
              <a:rPr lang="en-US" sz="2000" dirty="0"/>
              <a:t> </a:t>
            </a:r>
            <a:r>
              <a:rPr lang="en-US" sz="2000" dirty="0" err="1"/>
              <a:t>შორის</a:t>
            </a:r>
            <a:r>
              <a:rPr lang="en-US" sz="2000" dirty="0"/>
              <a:t>, </a:t>
            </a:r>
            <a:r>
              <a:rPr lang="en-US" sz="2000" dirty="0" err="1"/>
              <a:t>აივ</a:t>
            </a:r>
            <a:r>
              <a:rPr lang="en-US" sz="2000" dirty="0"/>
              <a:t> </a:t>
            </a:r>
            <a:r>
              <a:rPr lang="en-US" sz="2000" dirty="0" err="1"/>
              <a:t>ინფექციასთნ</a:t>
            </a:r>
            <a:r>
              <a:rPr lang="en-US" sz="2000" dirty="0"/>
              <a:t>/</a:t>
            </a:r>
            <a:r>
              <a:rPr lang="en-US" sz="2000" dirty="0" err="1"/>
              <a:t>შიდსთან</a:t>
            </a:r>
            <a:r>
              <a:rPr lang="en-US" sz="2000" dirty="0"/>
              <a:t>) </a:t>
            </a:r>
            <a:r>
              <a:rPr lang="en-US" sz="2000" dirty="0" err="1"/>
              <a:t>დაკავშირებული</a:t>
            </a:r>
            <a:r>
              <a:rPr lang="en-US" sz="2000" dirty="0"/>
              <a:t> </a:t>
            </a:r>
            <a:r>
              <a:rPr lang="en-US" sz="2000" dirty="0" err="1"/>
              <a:t>საქმიანობა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ფთიზიატრია</a:t>
            </a:r>
            <a:r>
              <a:rPr lang="ka-GE" sz="2000" dirty="0"/>
              <a:t>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ენდოსკოპია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000" dirty="0" err="1"/>
              <a:t>სტომატოლოგია</a:t>
            </a:r>
            <a:endParaRPr lang="ka-GE" sz="2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2000" dirty="0"/>
              <a:t>იმუნიზაცია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2000" dirty="0"/>
              <a:t>ოფთალმოლოგიური სერვისის ფარგლებში ორგანოს, ორგანოთა ნაწილების, ქსოვილებისა და უჯრედების აღება და/ან შენახვა და/ან გადანერგვა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2000" dirty="0"/>
              <a:t>ლაბორატორი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ka-GE" sz="2400" dirty="0">
                <a:solidFill>
                  <a:srgbClr val="FF0000"/>
                </a:solidFill>
                <a:effectLst/>
              </a:rPr>
              <a:t>შეტყობინება </a:t>
            </a:r>
            <a:r>
              <a:rPr lang="en-US" sz="2400" dirty="0" err="1">
                <a:solidFill>
                  <a:srgbClr val="FF0000"/>
                </a:solidFill>
                <a:effectLst/>
              </a:rPr>
              <a:t>მაღალი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</a:rPr>
              <a:t>რისკის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</a:rPr>
              <a:t>შემცველი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</a:rPr>
              <a:t>სამედიცინო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en-US" sz="2400" dirty="0" err="1">
                <a:solidFill>
                  <a:srgbClr val="FF0000"/>
                </a:solidFill>
                <a:effectLst/>
              </a:rPr>
              <a:t>საქმიანობის</a:t>
            </a:r>
            <a:r>
              <a:rPr lang="en-US" sz="2400" dirty="0">
                <a:solidFill>
                  <a:srgbClr val="FF0000"/>
                </a:solidFill>
                <a:effectLst/>
              </a:rPr>
              <a:t> </a:t>
            </a:r>
            <a:r>
              <a:rPr lang="ka-GE" sz="2400" dirty="0">
                <a:solidFill>
                  <a:srgbClr val="FF0000"/>
                </a:solidFill>
                <a:effectLst/>
              </a:rPr>
              <a:t> შესახებ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78842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ინფრასტრუქტურა</a:t>
            </a:r>
            <a:r>
              <a:rPr lang="en-US" sz="2800" dirty="0">
                <a:latin typeface="AcadNusx" pitchFamily="2" charset="0"/>
              </a:rPr>
              <a:t> </a:t>
            </a:r>
            <a:r>
              <a:rPr lang="ru-RU" sz="2800" dirty="0">
                <a:latin typeface="AcadNusx" pitchFamily="2" charset="0"/>
              </a:rPr>
              <a:t>(</a:t>
            </a:r>
            <a:r>
              <a:rPr lang="ka-GE" sz="2800" dirty="0">
                <a:latin typeface="AcadNusx" pitchFamily="2" charset="0"/>
              </a:rPr>
              <a:t>მ.შ. შშმპ გადაადგილებისათვის)</a:t>
            </a:r>
            <a:r>
              <a:rPr lang="en-US" sz="2800" dirty="0">
                <a:latin typeface="AcadNusx" pitchFamily="2" charset="0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ჰიგიენური პირობები</a:t>
            </a:r>
            <a:endParaRPr lang="en-US" sz="2800" dirty="0">
              <a:latin typeface="AcadNusx" pitchFamily="2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ინფექციური კონტროლის ღონისძიებები</a:t>
            </a:r>
            <a:endParaRPr lang="en-US" sz="2800" dirty="0">
              <a:latin typeface="AcadNusx" pitchFamily="2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>
                <a:latin typeface="AcadNusx" pitchFamily="2" charset="0"/>
              </a:rPr>
              <a:t>s</a:t>
            </a:r>
            <a:r>
              <a:rPr lang="ka-GE" sz="2800" dirty="0">
                <a:latin typeface="AcadNusx" pitchFamily="2" charset="0"/>
              </a:rPr>
              <a:t>ამედიცინო აღჭურვილობა</a:t>
            </a:r>
            <a:endParaRPr lang="en-US" sz="2800" dirty="0">
              <a:latin typeface="AcadNusx" pitchFamily="2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ადამიანური რესურსი</a:t>
            </a:r>
            <a:r>
              <a:rPr lang="en-US" sz="2800" dirty="0">
                <a:latin typeface="AcadNusx" pitchFamily="2" charset="0"/>
              </a:rPr>
              <a:t>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სამედიცინო და სტატისტიკური დოკუმენტაციის წარმოება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2800" dirty="0" err="1"/>
              <a:t>სამედიცინო</a:t>
            </a:r>
            <a:r>
              <a:rPr lang="en-US" sz="2800" dirty="0"/>
              <a:t> </a:t>
            </a:r>
            <a:r>
              <a:rPr lang="en-US" sz="2800" dirty="0" err="1"/>
              <a:t>მომსახურების</a:t>
            </a:r>
            <a:r>
              <a:rPr lang="en-US" sz="2800" dirty="0"/>
              <a:t> </a:t>
            </a:r>
            <a:r>
              <a:rPr lang="en-US" sz="2800" dirty="0" err="1"/>
              <a:t>ხარისხის</a:t>
            </a:r>
            <a:r>
              <a:rPr lang="en-US" sz="2800" dirty="0"/>
              <a:t> </a:t>
            </a:r>
            <a:r>
              <a:rPr lang="en-US" sz="2800" dirty="0" err="1"/>
              <a:t>გაუმჯობესების</a:t>
            </a:r>
            <a:r>
              <a:rPr lang="en-US" sz="2800" dirty="0"/>
              <a:t> </a:t>
            </a:r>
            <a:r>
              <a:rPr lang="en-US" sz="2800" dirty="0" err="1"/>
              <a:t>და</a:t>
            </a:r>
            <a:r>
              <a:rPr lang="en-US" sz="2800" dirty="0"/>
              <a:t> </a:t>
            </a:r>
            <a:r>
              <a:rPr lang="en-US" sz="2800" dirty="0" err="1"/>
              <a:t>პაციენტთა</a:t>
            </a:r>
            <a:r>
              <a:rPr lang="en-US" sz="2800" dirty="0"/>
              <a:t> </a:t>
            </a:r>
            <a:r>
              <a:rPr lang="en-US" sz="2800" dirty="0" err="1"/>
              <a:t>უსაფრთხოების</a:t>
            </a:r>
            <a:r>
              <a:rPr lang="en-US" sz="2800" dirty="0"/>
              <a:t> </a:t>
            </a:r>
            <a:r>
              <a:rPr lang="en-US" sz="2800" dirty="0" err="1"/>
              <a:t>უზრუნველყოფის</a:t>
            </a:r>
            <a:r>
              <a:rPr lang="en-US" sz="2800" dirty="0"/>
              <a:t> </a:t>
            </a:r>
            <a:r>
              <a:rPr lang="en-US" sz="2800" dirty="0" err="1"/>
              <a:t>შეფასების</a:t>
            </a:r>
            <a:r>
              <a:rPr lang="en-US" sz="2800" dirty="0"/>
              <a:t> </a:t>
            </a:r>
            <a:r>
              <a:rPr lang="en-US" sz="2800" dirty="0" err="1"/>
              <a:t>შიდა</a:t>
            </a:r>
            <a:r>
              <a:rPr lang="en-US" sz="2800" dirty="0"/>
              <a:t> </a:t>
            </a:r>
            <a:r>
              <a:rPr lang="en-US" sz="2800" dirty="0" err="1"/>
              <a:t>სისტემა</a:t>
            </a:r>
            <a:r>
              <a:rPr lang="ka-GE" sz="2800" dirty="0"/>
              <a:t> (მხოლოდ სტაციონარული დაწესებულებებისათვის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>
            <a:noAutofit/>
          </a:bodyPr>
          <a:lstStyle/>
          <a:p>
            <a:r>
              <a:rPr lang="ka-GE" sz="2800" dirty="0">
                <a:solidFill>
                  <a:srgbClr val="FF0000"/>
                </a:solidFill>
              </a:rPr>
              <a:t>ძირითადი მოთხოვნები</a:t>
            </a:r>
            <a:br>
              <a:rPr lang="ka-GE" sz="2400" dirty="0">
                <a:solidFill>
                  <a:srgbClr val="FF0000"/>
                </a:solidFill>
              </a:rPr>
            </a:br>
            <a:r>
              <a:rPr lang="ka-GE" sz="2400" dirty="0">
                <a:solidFill>
                  <a:srgbClr val="FF0000"/>
                </a:solidFill>
              </a:rPr>
              <a:t>(სალიცენზიო, სანებართვო, ტექნიკური რეგლამენტი)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57799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000" dirty="0" err="1"/>
              <a:t>ამბულატორიული</a:t>
            </a:r>
            <a:r>
              <a:rPr lang="en-US" sz="2000" dirty="0"/>
              <a:t> </a:t>
            </a:r>
            <a:r>
              <a:rPr lang="en-US" sz="2000" dirty="0" err="1"/>
              <a:t>სერვისის</a:t>
            </a:r>
            <a:r>
              <a:rPr lang="en-US" sz="2000" dirty="0"/>
              <a:t> </a:t>
            </a:r>
            <a:r>
              <a:rPr lang="en-US" sz="2000" dirty="0" err="1"/>
              <a:t>მიმწოდებელს</a:t>
            </a:r>
            <a:r>
              <a:rPr lang="en-US" sz="2000" dirty="0"/>
              <a:t>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გააჩნდეს</a:t>
            </a:r>
            <a:r>
              <a:rPr lang="en-US" sz="2000" dirty="0"/>
              <a:t>: </a:t>
            </a:r>
            <a:r>
              <a:rPr lang="en-US" sz="2000" dirty="0" err="1"/>
              <a:t>მოსაცდელი</a:t>
            </a:r>
            <a:r>
              <a:rPr lang="en-US" sz="2000" dirty="0"/>
              <a:t> </a:t>
            </a:r>
            <a:r>
              <a:rPr lang="ka-GE" sz="2000" dirty="0"/>
              <a:t>და </a:t>
            </a:r>
            <a:r>
              <a:rPr lang="en-US" sz="2000" dirty="0"/>
              <a:t> </a:t>
            </a:r>
            <a:r>
              <a:rPr lang="en-US" sz="2000" dirty="0" err="1"/>
              <a:t>ექიმის</a:t>
            </a:r>
            <a:r>
              <a:rPr lang="en-US" sz="2000" dirty="0"/>
              <a:t> </a:t>
            </a:r>
            <a:r>
              <a:rPr lang="en-US" sz="2000" dirty="0" err="1"/>
              <a:t>საკონსულტაციო</a:t>
            </a:r>
            <a:r>
              <a:rPr lang="en-US" sz="2000" dirty="0"/>
              <a:t> </a:t>
            </a:r>
            <a:r>
              <a:rPr lang="en-US" sz="2000" dirty="0" err="1"/>
              <a:t>ოთახი</a:t>
            </a:r>
            <a:r>
              <a:rPr lang="en-US" sz="2000" dirty="0"/>
              <a:t>  - </a:t>
            </a:r>
            <a:r>
              <a:rPr lang="en-US" sz="2000" dirty="0" err="1"/>
              <a:t>არანაკლებ</a:t>
            </a:r>
            <a:r>
              <a:rPr lang="en-US" sz="2000" dirty="0"/>
              <a:t> 12 მ2</a:t>
            </a:r>
          </a:p>
          <a:p>
            <a:pPr>
              <a:spcBef>
                <a:spcPts val="1200"/>
              </a:spcBef>
            </a:pPr>
            <a:r>
              <a:rPr lang="en-US" sz="2000" dirty="0" err="1"/>
              <a:t>ექიმის</a:t>
            </a:r>
            <a:r>
              <a:rPr lang="en-US" sz="2000" dirty="0"/>
              <a:t> </a:t>
            </a:r>
            <a:r>
              <a:rPr lang="en-US" sz="2000" dirty="0" err="1"/>
              <a:t>საკონსულტაციო</a:t>
            </a:r>
            <a:r>
              <a:rPr lang="en-US" sz="2000" dirty="0"/>
              <a:t> </a:t>
            </a:r>
            <a:r>
              <a:rPr lang="en-US" sz="2000" dirty="0" err="1"/>
              <a:t>ოთახ</a:t>
            </a:r>
            <a:r>
              <a:rPr lang="en-US" sz="2000" dirty="0"/>
              <a:t>(</a:t>
            </a:r>
            <a:r>
              <a:rPr lang="en-US" sz="2000" dirty="0" err="1"/>
              <a:t>ებ</a:t>
            </a:r>
            <a:r>
              <a:rPr lang="en-US" sz="2000" dirty="0"/>
              <a:t>)ი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აღჭურვილ</a:t>
            </a:r>
            <a:r>
              <a:rPr lang="en-US" sz="2000" dirty="0"/>
              <a:t> </a:t>
            </a:r>
            <a:r>
              <a:rPr lang="en-US" sz="2000" dirty="0" err="1"/>
              <a:t>იქნეს</a:t>
            </a:r>
            <a:r>
              <a:rPr lang="en-US" sz="2000" dirty="0"/>
              <a:t> </a:t>
            </a:r>
            <a:r>
              <a:rPr lang="en-US" sz="2000" dirty="0" err="1"/>
              <a:t>საოფისე</a:t>
            </a:r>
            <a:r>
              <a:rPr lang="en-US" sz="2000" dirty="0"/>
              <a:t> </a:t>
            </a:r>
            <a:r>
              <a:rPr lang="en-US" sz="2000" dirty="0" err="1"/>
              <a:t>ავეჯით</a:t>
            </a:r>
            <a:r>
              <a:rPr lang="en-US" sz="2000" dirty="0"/>
              <a:t> (</a:t>
            </a:r>
            <a:r>
              <a:rPr lang="en-US" sz="2000" dirty="0" err="1"/>
              <a:t>საოფისე</a:t>
            </a:r>
            <a:r>
              <a:rPr lang="en-US" sz="2000" dirty="0"/>
              <a:t> </a:t>
            </a:r>
            <a:r>
              <a:rPr lang="en-US" sz="2000" dirty="0" err="1"/>
              <a:t>მაგიდა</a:t>
            </a:r>
            <a:r>
              <a:rPr lang="en-US" sz="2000" dirty="0"/>
              <a:t>, </a:t>
            </a:r>
            <a:r>
              <a:rPr lang="en-US" sz="2000" dirty="0" err="1"/>
              <a:t>სკამი</a:t>
            </a:r>
            <a:r>
              <a:rPr lang="en-US" sz="2000" dirty="0"/>
              <a:t>), </a:t>
            </a:r>
            <a:r>
              <a:rPr lang="en-US" sz="2000" dirty="0" err="1"/>
              <a:t>პაციენტის</a:t>
            </a:r>
            <a:r>
              <a:rPr lang="en-US" sz="2000" dirty="0"/>
              <a:t> </a:t>
            </a:r>
            <a:r>
              <a:rPr lang="en-US" sz="2000" dirty="0" err="1"/>
              <a:t>გასასინჯი</a:t>
            </a:r>
            <a:r>
              <a:rPr lang="en-US" sz="2000" dirty="0"/>
              <a:t> </a:t>
            </a:r>
            <a:r>
              <a:rPr lang="en-US" sz="2000" dirty="0" err="1"/>
              <a:t>ტახტითა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(</a:t>
            </a:r>
            <a:r>
              <a:rPr lang="en-US" sz="2000" dirty="0" err="1"/>
              <a:t>მედიკამენტების</a:t>
            </a:r>
            <a:r>
              <a:rPr lang="en-US" sz="2000" dirty="0"/>
              <a:t>/</a:t>
            </a:r>
            <a:r>
              <a:rPr lang="en-US" sz="2000" dirty="0" err="1"/>
              <a:t>ინსტრუმენტების</a:t>
            </a:r>
            <a:r>
              <a:rPr lang="en-US" sz="2000" dirty="0"/>
              <a:t>) </a:t>
            </a:r>
            <a:r>
              <a:rPr lang="en-US" sz="2000" dirty="0" err="1"/>
              <a:t>კარადით</a:t>
            </a: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000" dirty="0" err="1"/>
              <a:t>ამბულატორიული</a:t>
            </a:r>
            <a:r>
              <a:rPr lang="en-US" sz="2000" dirty="0"/>
              <a:t> </a:t>
            </a:r>
            <a:r>
              <a:rPr lang="en-US" sz="2000" dirty="0" err="1"/>
              <a:t>სერვისის</a:t>
            </a:r>
            <a:r>
              <a:rPr lang="en-US" sz="2000" dirty="0"/>
              <a:t> </a:t>
            </a:r>
            <a:r>
              <a:rPr lang="en-US" sz="2000" dirty="0" err="1"/>
              <a:t>მიმწოდებელს</a:t>
            </a:r>
            <a:r>
              <a:rPr lang="en-US" sz="2000" dirty="0"/>
              <a:t>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გააჩნდეს</a:t>
            </a:r>
            <a:r>
              <a:rPr lang="en-US" sz="2000" dirty="0"/>
              <a:t> </a:t>
            </a:r>
            <a:r>
              <a:rPr lang="en-US" sz="2000" dirty="0" err="1"/>
              <a:t>ინფრასტრუქტურა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საშუალებები</a:t>
            </a:r>
            <a:r>
              <a:rPr lang="en-US" sz="2000" dirty="0"/>
              <a:t> </a:t>
            </a:r>
            <a:r>
              <a:rPr lang="en-US" sz="2000" dirty="0" err="1"/>
              <a:t>პირადი</a:t>
            </a:r>
            <a:r>
              <a:rPr lang="en-US" sz="2000" dirty="0"/>
              <a:t> </a:t>
            </a:r>
            <a:r>
              <a:rPr lang="en-US" sz="2000" dirty="0" err="1"/>
              <a:t>ჰიგიენის</a:t>
            </a:r>
            <a:r>
              <a:rPr lang="en-US" sz="2000" dirty="0"/>
              <a:t> </a:t>
            </a:r>
            <a:r>
              <a:rPr lang="en-US" sz="2000" dirty="0" err="1"/>
              <a:t>დაცვის</a:t>
            </a:r>
            <a:r>
              <a:rPr lang="en-US" sz="2000" dirty="0"/>
              <a:t>, </a:t>
            </a:r>
            <a:r>
              <a:rPr lang="en-US" sz="2000" dirty="0" err="1"/>
              <a:t>შენობის</a:t>
            </a:r>
            <a:r>
              <a:rPr lang="en-US" sz="2000" dirty="0"/>
              <a:t> </a:t>
            </a:r>
            <a:r>
              <a:rPr lang="en-US" sz="2000" dirty="0" err="1"/>
              <a:t>დასუფთავებისა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დეზინფექციისათვის</a:t>
            </a:r>
            <a:r>
              <a:rPr lang="en-US" sz="2000" dirty="0"/>
              <a:t> (</a:t>
            </a:r>
            <a:r>
              <a:rPr lang="en-US" sz="2000" dirty="0" err="1"/>
              <a:t>წყალმომარაგება</a:t>
            </a:r>
            <a:r>
              <a:rPr lang="en-US" sz="2000" dirty="0"/>
              <a:t>, </a:t>
            </a:r>
            <a:r>
              <a:rPr lang="en-US" sz="2000" dirty="0" err="1"/>
              <a:t>სანიტარული</a:t>
            </a:r>
            <a:r>
              <a:rPr lang="en-US" sz="2000" dirty="0"/>
              <a:t> </a:t>
            </a:r>
            <a:r>
              <a:rPr lang="en-US" sz="2000" dirty="0" err="1"/>
              <a:t>კვანძი</a:t>
            </a:r>
            <a:r>
              <a:rPr lang="en-US" sz="2000" dirty="0"/>
              <a:t>,  </a:t>
            </a:r>
            <a:r>
              <a:rPr lang="en-US" sz="2000" dirty="0" err="1"/>
              <a:t>ჰიგიენისა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სადეზინფექციო</a:t>
            </a:r>
            <a:r>
              <a:rPr lang="en-US" sz="2000" dirty="0"/>
              <a:t> </a:t>
            </a:r>
            <a:r>
              <a:rPr lang="en-US" sz="2000" dirty="0" err="1"/>
              <a:t>საშუალებები</a:t>
            </a:r>
            <a:r>
              <a:rPr lang="en-US" sz="2000" dirty="0"/>
              <a:t>)   </a:t>
            </a:r>
          </a:p>
          <a:p>
            <a:pPr>
              <a:spcBef>
                <a:spcPts val="1200"/>
              </a:spcBef>
            </a:pPr>
            <a:r>
              <a:rPr lang="en-US" sz="2000" dirty="0" err="1"/>
              <a:t>ექიმის</a:t>
            </a:r>
            <a:r>
              <a:rPr lang="en-US" sz="2000" dirty="0"/>
              <a:t> </a:t>
            </a:r>
            <a:r>
              <a:rPr lang="en-US" sz="2000" dirty="0" err="1"/>
              <a:t>საკონსულტაციო</a:t>
            </a:r>
            <a:r>
              <a:rPr lang="en-US" sz="2000" dirty="0"/>
              <a:t> </a:t>
            </a:r>
            <a:r>
              <a:rPr lang="en-US" sz="2000" dirty="0" err="1"/>
              <a:t>ოთახ</a:t>
            </a:r>
            <a:r>
              <a:rPr lang="en-US" sz="2000" dirty="0"/>
              <a:t>(</a:t>
            </a:r>
            <a:r>
              <a:rPr lang="en-US" sz="2000" dirty="0" err="1"/>
              <a:t>ებ</a:t>
            </a:r>
            <a:r>
              <a:rPr lang="en-US" sz="2000" dirty="0"/>
              <a:t>)</a:t>
            </a:r>
            <a:r>
              <a:rPr lang="en-US" sz="2000" dirty="0" err="1"/>
              <a:t>ში</a:t>
            </a:r>
            <a:r>
              <a:rPr lang="en-US" sz="2000" dirty="0"/>
              <a:t>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იყოს</a:t>
            </a:r>
            <a:r>
              <a:rPr lang="en-US" sz="2000" dirty="0"/>
              <a:t> </a:t>
            </a:r>
            <a:r>
              <a:rPr lang="en-US" sz="2000" dirty="0" err="1"/>
              <a:t>ბუნებრივი</a:t>
            </a:r>
            <a:r>
              <a:rPr lang="en-US" sz="2000" dirty="0"/>
              <a:t> </a:t>
            </a:r>
            <a:r>
              <a:rPr lang="en-US" sz="2000" dirty="0" err="1"/>
              <a:t>განათება</a:t>
            </a:r>
            <a:r>
              <a:rPr lang="en-US" sz="2000" dirty="0"/>
              <a:t>, </a:t>
            </a:r>
            <a:r>
              <a:rPr lang="en-US" sz="2000" dirty="0" err="1"/>
              <a:t>გათბობა</a:t>
            </a:r>
            <a:r>
              <a:rPr lang="en-US" sz="2000" dirty="0"/>
              <a:t>, </a:t>
            </a:r>
            <a:r>
              <a:rPr lang="en-US" sz="2000" dirty="0" err="1"/>
              <a:t>ბუნებრივი</a:t>
            </a:r>
            <a:r>
              <a:rPr lang="en-US" sz="2000" dirty="0"/>
              <a:t> </a:t>
            </a:r>
            <a:r>
              <a:rPr lang="en-US" sz="2000" dirty="0" err="1"/>
              <a:t>ვენტილაცია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ამბულატორიული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სერვისის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მიმწოდებლების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მინიმალური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მოთხოვნები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0055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839200" cy="4525963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2000" dirty="0" err="1"/>
              <a:t>ამბულატრიული</a:t>
            </a:r>
            <a:r>
              <a:rPr lang="en-US" sz="2000" dirty="0"/>
              <a:t> </a:t>
            </a:r>
            <a:r>
              <a:rPr lang="en-US" sz="2000" dirty="0" err="1"/>
              <a:t>სერვისის</a:t>
            </a:r>
            <a:r>
              <a:rPr lang="en-US" sz="2000" dirty="0"/>
              <a:t> </a:t>
            </a:r>
            <a:r>
              <a:rPr lang="en-US" sz="2000" dirty="0" err="1"/>
              <a:t>მიწოდებისას</a:t>
            </a:r>
            <a:r>
              <a:rPr lang="en-US" sz="2000" dirty="0"/>
              <a:t> </a:t>
            </a:r>
            <a:r>
              <a:rPr lang="en-US" sz="2000" dirty="0" err="1"/>
              <a:t>გათვალისწინებული</a:t>
            </a:r>
            <a:r>
              <a:rPr lang="en-US" sz="2000" dirty="0"/>
              <a:t> </a:t>
            </a:r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იყოს</a:t>
            </a:r>
            <a:r>
              <a:rPr lang="en-US" sz="2000" dirty="0"/>
              <a:t> </a:t>
            </a:r>
            <a:r>
              <a:rPr lang="en-US" sz="2000" dirty="0" err="1"/>
              <a:t>პირობები</a:t>
            </a:r>
            <a:r>
              <a:rPr lang="en-US" sz="2000" dirty="0"/>
              <a:t> </a:t>
            </a:r>
            <a:r>
              <a:rPr lang="en-US" sz="2000" dirty="0" err="1"/>
              <a:t>შეზღუდული</a:t>
            </a:r>
            <a:r>
              <a:rPr lang="en-US" sz="2000" dirty="0"/>
              <a:t> </a:t>
            </a:r>
            <a:r>
              <a:rPr lang="en-US" sz="2000" dirty="0" err="1"/>
              <a:t>შესაძლებლობის</a:t>
            </a:r>
            <a:r>
              <a:rPr lang="en-US" sz="2000" dirty="0"/>
              <a:t> </a:t>
            </a:r>
            <a:r>
              <a:rPr lang="en-US" sz="2000" dirty="0" err="1"/>
              <a:t>მქონე</a:t>
            </a:r>
            <a:r>
              <a:rPr lang="en-US" sz="2000" dirty="0"/>
              <a:t> </a:t>
            </a:r>
            <a:r>
              <a:rPr lang="en-US" sz="2000" dirty="0" err="1"/>
              <a:t>პირთა</a:t>
            </a:r>
            <a:r>
              <a:rPr lang="en-US" sz="2000" dirty="0"/>
              <a:t> </a:t>
            </a:r>
            <a:r>
              <a:rPr lang="en-US" sz="2000" dirty="0" err="1"/>
              <a:t>უსაფრთხო</a:t>
            </a:r>
            <a:r>
              <a:rPr lang="en-US" sz="2000" dirty="0"/>
              <a:t> </a:t>
            </a:r>
            <a:r>
              <a:rPr lang="en-US" sz="2000" dirty="0" err="1"/>
              <a:t>გადაადგილებისათვის</a:t>
            </a:r>
            <a:r>
              <a:rPr lang="en-US" sz="2000" dirty="0"/>
              <a:t> (</a:t>
            </a:r>
            <a:r>
              <a:rPr lang="en-US" sz="2000" dirty="0" err="1"/>
              <a:t>მ.შ</a:t>
            </a:r>
            <a:r>
              <a:rPr lang="en-US" sz="2000" dirty="0"/>
              <a:t>. </a:t>
            </a:r>
            <a:r>
              <a:rPr lang="en-US" sz="2000" dirty="0" err="1"/>
              <a:t>პანდუსი</a:t>
            </a:r>
            <a:r>
              <a:rPr lang="en-US" sz="2000" dirty="0"/>
              <a:t>)</a:t>
            </a:r>
          </a:p>
          <a:p>
            <a:r>
              <a:rPr lang="ka-GE" sz="2000" dirty="0"/>
              <a:t>საჭიროების შემთხვევაში,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დახმარებისა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ანტიშოკური</a:t>
            </a:r>
            <a:r>
              <a:rPr lang="en-US" sz="2000" dirty="0"/>
              <a:t> </a:t>
            </a:r>
            <a:r>
              <a:rPr lang="en-US" sz="2000" dirty="0" err="1"/>
              <a:t>თერაპიის</a:t>
            </a:r>
            <a:r>
              <a:rPr lang="en-US" sz="2000" dirty="0"/>
              <a:t> </a:t>
            </a:r>
            <a:r>
              <a:rPr lang="en-US" sz="2000" dirty="0" err="1"/>
              <a:t>უზრუნველყოფის</a:t>
            </a:r>
            <a:r>
              <a:rPr lang="en-US" sz="2000" dirty="0"/>
              <a:t> </a:t>
            </a:r>
            <a:r>
              <a:rPr lang="en-US" sz="2000" dirty="0" err="1"/>
              <a:t>შესაძლებლობა</a:t>
            </a:r>
            <a:endParaRPr lang="en-US" sz="2000" dirty="0"/>
          </a:p>
          <a:p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აწარმოებდეს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სტატისტიკურ</a:t>
            </a:r>
            <a:r>
              <a:rPr lang="en-US" sz="2000" dirty="0"/>
              <a:t> </a:t>
            </a:r>
            <a:r>
              <a:rPr lang="en-US" sz="2000" dirty="0" err="1"/>
              <a:t>დოკუმენტაციას</a:t>
            </a:r>
            <a:endParaRPr lang="en-US" sz="2000" dirty="0"/>
          </a:p>
          <a:p>
            <a:r>
              <a:rPr lang="en-US" sz="2000" dirty="0" err="1"/>
              <a:t>უნდა</a:t>
            </a:r>
            <a:r>
              <a:rPr lang="en-US" sz="2000" dirty="0"/>
              <a:t> </a:t>
            </a:r>
            <a:r>
              <a:rPr lang="en-US" sz="2000" dirty="0" err="1"/>
              <a:t>უზრუნველყოს</a:t>
            </a:r>
            <a:r>
              <a:rPr lang="en-US" sz="2000" dirty="0"/>
              <a:t> </a:t>
            </a:r>
            <a:r>
              <a:rPr lang="en-US" sz="2000" dirty="0" err="1"/>
              <a:t>ხანძარსაწინააღმდეგო</a:t>
            </a:r>
            <a:r>
              <a:rPr lang="en-US" sz="2000" dirty="0"/>
              <a:t> </a:t>
            </a:r>
            <a:r>
              <a:rPr lang="en-US" sz="2000" dirty="0" err="1"/>
              <a:t>მოწყობილობის</a:t>
            </a:r>
            <a:r>
              <a:rPr lang="en-US" sz="2000" dirty="0"/>
              <a:t> </a:t>
            </a:r>
            <a:r>
              <a:rPr lang="en-US" sz="2000" dirty="0" err="1"/>
              <a:t>თვალსაჩინო</a:t>
            </a:r>
            <a:r>
              <a:rPr lang="en-US" sz="2000" dirty="0"/>
              <a:t>/</a:t>
            </a:r>
            <a:r>
              <a:rPr lang="en-US" sz="2000" dirty="0" err="1"/>
              <a:t>ხელმისაწვდომ</a:t>
            </a:r>
            <a:r>
              <a:rPr lang="en-US" sz="2000" dirty="0"/>
              <a:t> </a:t>
            </a:r>
            <a:r>
              <a:rPr lang="en-US" sz="2000" dirty="0" err="1"/>
              <a:t>ადგილას</a:t>
            </a:r>
            <a:r>
              <a:rPr lang="en-US" sz="2000" dirty="0"/>
              <a:t> </a:t>
            </a:r>
            <a:r>
              <a:rPr lang="en-US" sz="2000" dirty="0" err="1"/>
              <a:t>განთავსება</a:t>
            </a:r>
            <a:endParaRPr lang="en-US" sz="2000" dirty="0"/>
          </a:p>
          <a:p>
            <a:pPr>
              <a:spcBef>
                <a:spcPts val="1200"/>
              </a:spcBef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ამბულატორიული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სერვისის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მიმწოდებლების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მინიმალური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მოთხოვნები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2358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ლიცენზიის/ნებართვის არსებობა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შეტყობინება </a:t>
            </a:r>
            <a:r>
              <a:rPr lang="en-US" sz="2800" dirty="0" err="1"/>
              <a:t>მაღალი</a:t>
            </a:r>
            <a:r>
              <a:rPr lang="en-US" sz="2800" dirty="0"/>
              <a:t> </a:t>
            </a:r>
            <a:r>
              <a:rPr lang="en-US" sz="2800" dirty="0" err="1"/>
              <a:t>რისკის</a:t>
            </a:r>
            <a:r>
              <a:rPr lang="en-US" sz="2800" dirty="0"/>
              <a:t> </a:t>
            </a:r>
            <a:r>
              <a:rPr lang="en-US" sz="2800" dirty="0" err="1"/>
              <a:t>შემცველი</a:t>
            </a:r>
            <a:r>
              <a:rPr lang="en-US" sz="2800" dirty="0"/>
              <a:t> </a:t>
            </a:r>
            <a:r>
              <a:rPr lang="en-US" sz="2800" dirty="0" err="1"/>
              <a:t>სამედიცინო</a:t>
            </a:r>
            <a:r>
              <a:rPr lang="en-US" sz="2800" dirty="0"/>
              <a:t> </a:t>
            </a:r>
            <a:r>
              <a:rPr lang="en-US" sz="2800" dirty="0" err="1"/>
              <a:t>საქმიანობის</a:t>
            </a:r>
            <a:r>
              <a:rPr lang="ka-GE" sz="2800" dirty="0"/>
              <a:t> განხორციელების შესახებ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/>
              <a:t>სამედიცინო მომსახურების ხარისხის შეფასება </a:t>
            </a:r>
            <a:r>
              <a:rPr lang="ka-GE" sz="2800" dirty="0">
                <a:latin typeface="AcadNusx" pitchFamily="2" charset="0"/>
              </a:rPr>
              <a:t>სალიცენზიო/სანებართვო პირობების და მაღალი რისკის შემცველი საქმიანობის ტექნიკური რეგლამენტის შესრულების შერჩევითი კონტროლით</a:t>
            </a:r>
            <a:endParaRPr lang="en-US" sz="2800" dirty="0">
              <a:latin typeface="AcadNusx" pitchFamily="2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>
                <a:solidFill>
                  <a:srgbClr val="FF0000"/>
                </a:solidFill>
                <a:effectLst/>
                <a:latin typeface="AcadNusx" pitchFamily="2" charset="0"/>
              </a:rPr>
              <a:t>სამედიცინო მომსახურების ხარისხისა და უსაფრთხოების უზრუნველყოფის მექანიზმები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608362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en-US" dirty="0" err="1"/>
              <a:t>მფლობელი</a:t>
            </a:r>
            <a:r>
              <a:rPr lang="en-US" dirty="0"/>
              <a:t> </a:t>
            </a:r>
            <a:r>
              <a:rPr lang="en-US" dirty="0" err="1"/>
              <a:t>ყოველწლიურად</a:t>
            </a:r>
            <a:r>
              <a:rPr lang="en-US" dirty="0"/>
              <a:t>, </a:t>
            </a:r>
            <a:r>
              <a:rPr lang="en-US" dirty="0" err="1"/>
              <a:t>ახორციელებს</a:t>
            </a:r>
            <a:r>
              <a:rPr lang="en-US" dirty="0"/>
              <a:t> </a:t>
            </a:r>
            <a:r>
              <a:rPr lang="en-US" dirty="0" err="1"/>
              <a:t>სალიცენზიო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ანგარიშგებას</a:t>
            </a:r>
            <a:endParaRPr lang="en-US" dirty="0"/>
          </a:p>
          <a:p>
            <a:r>
              <a:rPr lang="en-US" dirty="0" err="1"/>
              <a:t>სტაციონარული</a:t>
            </a:r>
            <a:r>
              <a:rPr lang="en-US" dirty="0"/>
              <a:t> </a:t>
            </a:r>
            <a:r>
              <a:rPr lang="en-US" dirty="0" err="1"/>
              <a:t>დაწესებულების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მფლობელი</a:t>
            </a:r>
            <a:r>
              <a:rPr lang="en-US" dirty="0"/>
              <a:t> </a:t>
            </a:r>
            <a:r>
              <a:rPr lang="en-US" dirty="0" err="1"/>
              <a:t>ყოველწლიურად</a:t>
            </a:r>
            <a:r>
              <a:rPr lang="en-US" dirty="0"/>
              <a:t>, </a:t>
            </a:r>
            <a:r>
              <a:rPr lang="en-US" dirty="0" err="1"/>
              <a:t>ახორციელებს</a:t>
            </a:r>
            <a:r>
              <a:rPr lang="en-US" dirty="0"/>
              <a:t> </a:t>
            </a:r>
            <a:r>
              <a:rPr lang="en-US" dirty="0" err="1"/>
              <a:t>სანებართვო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ანგარიშგებას</a:t>
            </a:r>
            <a:endParaRPr lang="ka-GE" dirty="0"/>
          </a:p>
          <a:p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ka-GE" dirty="0"/>
              <a:t>და ნებართვის </a:t>
            </a:r>
            <a:r>
              <a:rPr lang="en-US" dirty="0" err="1"/>
              <a:t>გამცემის</a:t>
            </a:r>
            <a:r>
              <a:rPr lang="en-US" dirty="0"/>
              <a:t> </a:t>
            </a:r>
            <a:r>
              <a:rPr lang="en-US" dirty="0" err="1"/>
              <a:t>გადაწყვეტილებ</a:t>
            </a:r>
            <a:r>
              <a:rPr lang="ka-GE" dirty="0"/>
              <a:t>ით ხდება</a:t>
            </a:r>
            <a:r>
              <a:rPr lang="en-US" dirty="0"/>
              <a:t> </a:t>
            </a:r>
            <a:r>
              <a:rPr lang="en-US" dirty="0" err="1"/>
              <a:t>შერჩევითი</a:t>
            </a:r>
            <a:r>
              <a:rPr lang="en-US" dirty="0"/>
              <a:t> </a:t>
            </a:r>
            <a:r>
              <a:rPr lang="en-US" dirty="0" err="1"/>
              <a:t>შემოწმების</a:t>
            </a:r>
            <a:r>
              <a:rPr lang="en-US" dirty="0"/>
              <a:t> </a:t>
            </a:r>
            <a:r>
              <a:rPr lang="en-US" dirty="0" err="1"/>
              <a:t>განხორციელებ</a:t>
            </a:r>
            <a:r>
              <a:rPr lang="ka-GE" dirty="0"/>
              <a:t>ა</a:t>
            </a:r>
            <a:endParaRPr lang="en-US" dirty="0"/>
          </a:p>
          <a:p>
            <a:r>
              <a:rPr lang="en-US" dirty="0" err="1"/>
              <a:t>მაღალი</a:t>
            </a:r>
            <a:r>
              <a:rPr lang="en-US" dirty="0"/>
              <a:t> </a:t>
            </a:r>
            <a:r>
              <a:rPr lang="en-US" dirty="0" err="1"/>
              <a:t>რისკის</a:t>
            </a:r>
            <a:r>
              <a:rPr lang="en-US" dirty="0"/>
              <a:t> </a:t>
            </a:r>
            <a:r>
              <a:rPr lang="en-US" dirty="0" err="1"/>
              <a:t>შემცველი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შემოწმება</a:t>
            </a:r>
            <a:r>
              <a:rPr lang="en-US" dirty="0"/>
              <a:t> </a:t>
            </a:r>
            <a:r>
              <a:rPr lang="en-US" dirty="0" err="1"/>
              <a:t>შერჩევითი</a:t>
            </a:r>
            <a:r>
              <a:rPr lang="en-US" dirty="0"/>
              <a:t> </a:t>
            </a:r>
            <a:r>
              <a:rPr lang="en-US" dirty="0" err="1"/>
              <a:t>კონტროლით</a:t>
            </a:r>
            <a:r>
              <a:rPr lang="en-US" dirty="0"/>
              <a:t> </a:t>
            </a:r>
            <a:r>
              <a:rPr lang="en-US" dirty="0" err="1"/>
              <a:t>ხორციელდება</a:t>
            </a:r>
            <a:r>
              <a:rPr lang="en-US" dirty="0"/>
              <a:t> </a:t>
            </a:r>
            <a:r>
              <a:rPr lang="en-US" dirty="0" err="1"/>
              <a:t>წელიწადში</a:t>
            </a:r>
            <a:r>
              <a:rPr lang="en-US" dirty="0"/>
              <a:t> </a:t>
            </a:r>
            <a:r>
              <a:rPr lang="en-US" dirty="0" err="1"/>
              <a:t>ერთხელ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კონტროლი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სალიცენზიო</a:t>
            </a:r>
            <a:r>
              <a:rPr lang="en-US" sz="2800" dirty="0">
                <a:effectLst/>
              </a:rPr>
              <a:t>/</a:t>
            </a:r>
            <a:r>
              <a:rPr lang="ka-GE" sz="2800" dirty="0">
                <a:effectLst/>
              </a:rPr>
              <a:t>სანებართვო/მაღალი რისკის საქმიანობის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პირობების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შესრულებაზე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61790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/>
              <a:t>საქართველოს</a:t>
            </a:r>
            <a:r>
              <a:rPr lang="en-US" b="1" dirty="0"/>
              <a:t> </a:t>
            </a:r>
            <a:r>
              <a:rPr lang="en-US" b="1" dirty="0" err="1"/>
              <a:t>შრომის</a:t>
            </a:r>
            <a:r>
              <a:rPr lang="en-US" b="1" dirty="0"/>
              <a:t>, </a:t>
            </a:r>
            <a:r>
              <a:rPr lang="en-US" b="1" dirty="0" err="1"/>
              <a:t>ჯანმრთელობისა</a:t>
            </a:r>
            <a:r>
              <a:rPr lang="en-US" b="1" dirty="0"/>
              <a:t> </a:t>
            </a:r>
            <a:r>
              <a:rPr lang="en-US" b="1" dirty="0" err="1"/>
              <a:t>და</a:t>
            </a:r>
            <a:r>
              <a:rPr lang="en-US" b="1" dirty="0"/>
              <a:t> </a:t>
            </a:r>
            <a:r>
              <a:rPr lang="en-US" b="1" dirty="0" err="1"/>
              <a:t>სოციალური</a:t>
            </a:r>
            <a:r>
              <a:rPr lang="en-US" b="1" dirty="0"/>
              <a:t> </a:t>
            </a:r>
            <a:r>
              <a:rPr lang="en-US" b="1" dirty="0" err="1"/>
              <a:t>დაცვის</a:t>
            </a:r>
            <a:r>
              <a:rPr lang="en-US" b="1" dirty="0"/>
              <a:t> </a:t>
            </a:r>
            <a:r>
              <a:rPr lang="en-US" b="1" dirty="0" err="1"/>
              <a:t>მინისტრის</a:t>
            </a:r>
            <a:r>
              <a:rPr lang="en-US" dirty="0"/>
              <a:t> </a:t>
            </a:r>
            <a:r>
              <a:rPr lang="en-US" b="1" dirty="0"/>
              <a:t>2012 </a:t>
            </a:r>
            <a:r>
              <a:rPr lang="en-US" b="1" dirty="0" err="1"/>
              <a:t>წლის</a:t>
            </a:r>
            <a:r>
              <a:rPr lang="en-US" b="1" dirty="0"/>
              <a:t> 12 </a:t>
            </a:r>
            <a:r>
              <a:rPr lang="en-US" b="1" dirty="0" err="1"/>
              <a:t>სექტემბერი</a:t>
            </a:r>
            <a:r>
              <a:rPr lang="ka-GE" b="1" dirty="0"/>
              <a:t>ს </a:t>
            </a:r>
            <a:r>
              <a:rPr lang="en-US" b="1" dirty="0" err="1"/>
              <a:t>ბრძანება</a:t>
            </a:r>
            <a:r>
              <a:rPr lang="en-US" b="1" dirty="0"/>
              <a:t> №01-63/ნ</a:t>
            </a:r>
            <a:endParaRPr lang="en-US" dirty="0"/>
          </a:p>
          <a:p>
            <a:pPr algn="ctr"/>
            <a:r>
              <a:rPr lang="en-US" b="1" dirty="0" err="1"/>
              <a:t>სტაციონარულ</a:t>
            </a:r>
            <a:r>
              <a:rPr lang="en-US" b="1" dirty="0"/>
              <a:t> </a:t>
            </a:r>
            <a:r>
              <a:rPr lang="en-US" b="1" dirty="0" err="1"/>
              <a:t>სამედიცინო</a:t>
            </a:r>
            <a:r>
              <a:rPr lang="en-US" b="1" dirty="0"/>
              <a:t> </a:t>
            </a:r>
            <a:r>
              <a:rPr lang="en-US" b="1" dirty="0" err="1"/>
              <a:t>დაწესებულებაში</a:t>
            </a:r>
            <a:r>
              <a:rPr lang="en-US" b="1" dirty="0"/>
              <a:t> </a:t>
            </a:r>
            <a:r>
              <a:rPr lang="en-US" b="1" dirty="0" err="1"/>
              <a:t>სამედიცინო</a:t>
            </a:r>
            <a:r>
              <a:rPr lang="en-US" b="1" dirty="0"/>
              <a:t> </a:t>
            </a:r>
            <a:r>
              <a:rPr lang="en-US" b="1" dirty="0" err="1"/>
              <a:t>მომსახურების</a:t>
            </a:r>
            <a:r>
              <a:rPr lang="en-US" b="1" dirty="0"/>
              <a:t> </a:t>
            </a:r>
            <a:r>
              <a:rPr lang="en-US" b="1" dirty="0" err="1"/>
              <a:t>ხარისხის</a:t>
            </a:r>
            <a:r>
              <a:rPr lang="en-US" b="1" dirty="0"/>
              <a:t> </a:t>
            </a:r>
            <a:r>
              <a:rPr lang="en-US" b="1" dirty="0" err="1"/>
              <a:t>გაუმჯობესების</a:t>
            </a:r>
            <a:r>
              <a:rPr lang="en-US" b="1" dirty="0"/>
              <a:t> </a:t>
            </a:r>
            <a:r>
              <a:rPr lang="en-US" b="1" dirty="0" err="1"/>
              <a:t>და</a:t>
            </a:r>
            <a:r>
              <a:rPr lang="en-US" b="1" dirty="0"/>
              <a:t> </a:t>
            </a:r>
            <a:r>
              <a:rPr lang="en-US" b="1" dirty="0" err="1"/>
              <a:t>პაციენტთა</a:t>
            </a:r>
            <a:r>
              <a:rPr lang="en-US" b="1" dirty="0"/>
              <a:t> </a:t>
            </a:r>
            <a:r>
              <a:rPr lang="en-US" b="1" dirty="0" err="1"/>
              <a:t>უსაფრთხოების</a:t>
            </a:r>
            <a:r>
              <a:rPr lang="en-US" b="1" dirty="0"/>
              <a:t> </a:t>
            </a:r>
            <a:r>
              <a:rPr lang="en-US" b="1" dirty="0" err="1"/>
              <a:t>უზრუნველყოფის</a:t>
            </a:r>
            <a:r>
              <a:rPr lang="en-US" b="1" dirty="0"/>
              <a:t> </a:t>
            </a:r>
            <a:r>
              <a:rPr lang="en-US" b="1" dirty="0" err="1"/>
              <a:t>შეფასების</a:t>
            </a:r>
            <a:r>
              <a:rPr lang="en-US" b="1" dirty="0"/>
              <a:t> </a:t>
            </a:r>
            <a:r>
              <a:rPr lang="en-US" b="1" dirty="0" err="1"/>
              <a:t>შიდა</a:t>
            </a:r>
            <a:r>
              <a:rPr lang="en-US" b="1" dirty="0"/>
              <a:t> </a:t>
            </a:r>
            <a:r>
              <a:rPr lang="en-US" b="1" dirty="0" err="1"/>
              <a:t>სისტემის</a:t>
            </a:r>
            <a:r>
              <a:rPr lang="en-US" b="1" dirty="0"/>
              <a:t> </a:t>
            </a:r>
            <a:r>
              <a:rPr lang="en-US" b="1" dirty="0" err="1"/>
              <a:t>ფუნქციონირების</a:t>
            </a:r>
            <a:r>
              <a:rPr lang="en-US" b="1" dirty="0"/>
              <a:t> </a:t>
            </a:r>
            <a:r>
              <a:rPr lang="en-US" b="1" dirty="0" err="1"/>
              <a:t>შესახებ</a:t>
            </a:r>
            <a:endParaRPr lang="en-US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670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სტაციონარულ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დაწესებულებაში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არსებობდეს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/>
              <a:t> </a:t>
            </a:r>
            <a:r>
              <a:rPr lang="en-US" dirty="0" err="1"/>
              <a:t>ხარისხის</a:t>
            </a:r>
            <a:r>
              <a:rPr lang="en-US" dirty="0"/>
              <a:t> </a:t>
            </a:r>
            <a:r>
              <a:rPr lang="en-US" dirty="0" err="1"/>
              <a:t>გაუმჯობესების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u="sng" dirty="0" err="1"/>
              <a:t>პაციენტთა</a:t>
            </a:r>
            <a:r>
              <a:rPr lang="en-US" u="sng" dirty="0"/>
              <a:t> </a:t>
            </a:r>
            <a:r>
              <a:rPr lang="en-US" u="sng" dirty="0" err="1"/>
              <a:t>უსაფრთხოების</a:t>
            </a:r>
            <a:r>
              <a:rPr lang="en-US" u="sng" dirty="0"/>
              <a:t> </a:t>
            </a:r>
            <a:r>
              <a:rPr lang="en-US" u="sng" dirty="0" err="1"/>
              <a:t>უზრუნველყოფის</a:t>
            </a:r>
            <a:r>
              <a:rPr lang="en-US" u="sng" dirty="0"/>
              <a:t> </a:t>
            </a:r>
            <a:r>
              <a:rPr lang="en-US" u="sng" dirty="0" err="1"/>
              <a:t>შეფასების</a:t>
            </a:r>
            <a:r>
              <a:rPr lang="en-US" u="sng" dirty="0"/>
              <a:t> </a:t>
            </a:r>
            <a:r>
              <a:rPr lang="en-US" u="sng" dirty="0" err="1"/>
              <a:t>შიდა</a:t>
            </a:r>
            <a:r>
              <a:rPr lang="en-US" i="1" u="sng" dirty="0"/>
              <a:t> </a:t>
            </a:r>
            <a:r>
              <a:rPr lang="en-US" u="sng" dirty="0" err="1"/>
              <a:t>სისტემა</a:t>
            </a:r>
            <a:endParaRPr lang="en-US" u="sng" dirty="0"/>
          </a:p>
          <a:p>
            <a:r>
              <a:rPr lang="en-US" dirty="0" err="1"/>
              <a:t>სტაციონარულ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დაწესებულებაში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არსებობდეს</a:t>
            </a:r>
            <a:r>
              <a:rPr lang="en-US" dirty="0"/>
              <a:t> </a:t>
            </a:r>
            <a:r>
              <a:rPr lang="en-US" u="sng" dirty="0" err="1"/>
              <a:t>ხარისხის</a:t>
            </a:r>
            <a:r>
              <a:rPr lang="en-US" u="sng" dirty="0"/>
              <a:t> </a:t>
            </a:r>
            <a:r>
              <a:rPr lang="en-US" u="sng" dirty="0" err="1"/>
              <a:t>მართვის</a:t>
            </a:r>
            <a:r>
              <a:rPr lang="en-US" u="sng" dirty="0"/>
              <a:t> </a:t>
            </a:r>
            <a:r>
              <a:rPr lang="en-US" u="sng" dirty="0" err="1"/>
              <a:t>ერთეული</a:t>
            </a:r>
            <a:r>
              <a:rPr lang="en-US" u="sng" dirty="0"/>
              <a:t> </a:t>
            </a:r>
            <a:r>
              <a:rPr lang="en-US" dirty="0" err="1"/>
              <a:t>რომელსაც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ხელმძღვანელობდეს</a:t>
            </a:r>
            <a:r>
              <a:rPr lang="en-US" dirty="0"/>
              <a:t> </a:t>
            </a:r>
            <a:r>
              <a:rPr lang="en-US" dirty="0" err="1"/>
              <a:t>დაწესებულების</a:t>
            </a:r>
            <a:r>
              <a:rPr lang="en-US" dirty="0"/>
              <a:t> </a:t>
            </a:r>
            <a:r>
              <a:rPr lang="en-US" dirty="0" err="1"/>
              <a:t>მენეჯერული</a:t>
            </a:r>
            <a:r>
              <a:rPr lang="en-US" dirty="0"/>
              <a:t> </a:t>
            </a:r>
            <a:r>
              <a:rPr lang="en-US" dirty="0" err="1"/>
              <a:t>რგოლის</a:t>
            </a:r>
            <a:r>
              <a:rPr lang="en-US" dirty="0"/>
              <a:t> </a:t>
            </a:r>
            <a:r>
              <a:rPr lang="en-US" dirty="0" err="1"/>
              <a:t>წარმომადგენელი</a:t>
            </a:r>
            <a:endParaRPr lang="en-US" dirty="0"/>
          </a:p>
          <a:p>
            <a:r>
              <a:rPr lang="en-US" dirty="0" err="1"/>
              <a:t>ხარისხის</a:t>
            </a:r>
            <a:r>
              <a:rPr lang="en-US" dirty="0"/>
              <a:t> </a:t>
            </a:r>
            <a:r>
              <a:rPr lang="en-US" dirty="0" err="1"/>
              <a:t>მართვის</a:t>
            </a:r>
            <a:r>
              <a:rPr lang="en-US" dirty="0"/>
              <a:t> </a:t>
            </a:r>
            <a:r>
              <a:rPr lang="en-US" dirty="0" err="1"/>
              <a:t>ერთეული</a:t>
            </a:r>
            <a:r>
              <a:rPr lang="en-US" dirty="0"/>
              <a:t>, </a:t>
            </a:r>
            <a:r>
              <a:rPr lang="en-US" dirty="0" err="1"/>
              <a:t>თავის</a:t>
            </a:r>
            <a:r>
              <a:rPr lang="en-US" dirty="0"/>
              <a:t> </a:t>
            </a:r>
            <a:r>
              <a:rPr lang="en-US" dirty="0" err="1"/>
              <a:t>სამუშაო</a:t>
            </a:r>
            <a:r>
              <a:rPr lang="en-US" dirty="0"/>
              <a:t> </a:t>
            </a:r>
            <a:r>
              <a:rPr lang="en-US" dirty="0" err="1"/>
              <a:t>პროცესს</a:t>
            </a:r>
            <a:r>
              <a:rPr lang="en-US" dirty="0"/>
              <a:t> </a:t>
            </a:r>
            <a:r>
              <a:rPr lang="en-US" dirty="0" err="1"/>
              <a:t>წარმართავს</a:t>
            </a:r>
            <a:r>
              <a:rPr lang="en-US" dirty="0"/>
              <a:t> </a:t>
            </a:r>
            <a:r>
              <a:rPr lang="en-US" dirty="0" err="1"/>
              <a:t>დაწესებულების</a:t>
            </a:r>
            <a:r>
              <a:rPr lang="en-US" dirty="0"/>
              <a:t> </a:t>
            </a:r>
            <a:r>
              <a:rPr lang="en-US" u="sng" dirty="0" err="1"/>
              <a:t>ხელმძღვანელის</a:t>
            </a:r>
            <a:r>
              <a:rPr lang="en-US" u="sng" dirty="0"/>
              <a:t> </a:t>
            </a:r>
            <a:r>
              <a:rPr lang="en-US" u="sng" dirty="0" err="1"/>
              <a:t>მიერ</a:t>
            </a:r>
            <a:r>
              <a:rPr lang="en-US" u="sng" dirty="0"/>
              <a:t> </a:t>
            </a:r>
            <a:r>
              <a:rPr lang="en-US" u="sng" dirty="0" err="1"/>
              <a:t>შიდა</a:t>
            </a:r>
            <a:r>
              <a:rPr lang="en-US" u="sng" dirty="0"/>
              <a:t> </a:t>
            </a:r>
            <a:r>
              <a:rPr lang="en-US" u="sng" dirty="0" err="1"/>
              <a:t>ბრძანებით</a:t>
            </a:r>
            <a:r>
              <a:rPr lang="en-US" u="sng" dirty="0"/>
              <a:t> </a:t>
            </a:r>
            <a:r>
              <a:rPr lang="en-US" u="sng" dirty="0" err="1"/>
              <a:t>დამტკიცებული</a:t>
            </a:r>
            <a:r>
              <a:rPr lang="en-US" u="sng" dirty="0"/>
              <a:t> </a:t>
            </a:r>
            <a:r>
              <a:rPr lang="en-US" u="sng" dirty="0" err="1"/>
              <a:t>ინსტრუქციით</a:t>
            </a:r>
            <a:endParaRPr lang="en-US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24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საქართველოს კონსტიტუცია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საქართველოს საკანონმდებლო აქტები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საქართველოს მთავრობის ნორმატიული აქტები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საქართველოს შრომის, ჯანმრთელობისა და სოციალური დაცვის მინისტრის ნორმატიული აქტები</a:t>
            </a:r>
            <a:endParaRPr lang="en-US" sz="2400" dirty="0">
              <a:latin typeface="AcadNusx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400" dirty="0">
                <a:solidFill>
                  <a:srgbClr val="FF0000"/>
                </a:solidFill>
                <a:latin typeface="AcadNusx" pitchFamily="2" charset="0"/>
              </a:rPr>
              <a:t>მარეგულირებელი გარემო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422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სტაციონარულ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დაწესებულების</a:t>
            </a:r>
            <a:r>
              <a:rPr lang="en-US" dirty="0"/>
              <a:t> </a:t>
            </a:r>
            <a:r>
              <a:rPr lang="en-US" dirty="0" err="1"/>
              <a:t>ხელმძღვანელობის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პერსონალის</a:t>
            </a:r>
            <a:r>
              <a:rPr lang="en-US" dirty="0"/>
              <a:t> </a:t>
            </a:r>
            <a:r>
              <a:rPr lang="en-US" dirty="0" err="1"/>
              <a:t>დროული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u="sng" dirty="0" err="1"/>
              <a:t>ადეკვატური</a:t>
            </a:r>
            <a:r>
              <a:rPr lang="en-US" u="sng" dirty="0"/>
              <a:t> </a:t>
            </a:r>
            <a:r>
              <a:rPr lang="en-US" u="sng" dirty="0" err="1"/>
              <a:t>ინფორმირება</a:t>
            </a:r>
            <a:r>
              <a:rPr lang="en-US" u="sng" dirty="0"/>
              <a:t> </a:t>
            </a:r>
            <a:r>
              <a:rPr lang="en-US" u="sng" dirty="0" err="1"/>
              <a:t>სამედიცინო</a:t>
            </a:r>
            <a:r>
              <a:rPr lang="en-US" u="sng" dirty="0"/>
              <a:t> </a:t>
            </a:r>
            <a:r>
              <a:rPr lang="en-US" u="sng" dirty="0" err="1"/>
              <a:t>მომსახურების</a:t>
            </a:r>
            <a:r>
              <a:rPr lang="en-US" u="sng" dirty="0"/>
              <a:t> </a:t>
            </a:r>
            <a:r>
              <a:rPr lang="en-US" u="sng" dirty="0" err="1"/>
              <a:t>კუთხით</a:t>
            </a:r>
            <a:r>
              <a:rPr lang="en-US" u="sng" dirty="0"/>
              <a:t> </a:t>
            </a:r>
            <a:r>
              <a:rPr lang="en-US" u="sng" dirty="0" err="1"/>
              <a:t>განხორციელებული</a:t>
            </a:r>
            <a:r>
              <a:rPr lang="en-US" u="sng" dirty="0"/>
              <a:t> </a:t>
            </a:r>
            <a:r>
              <a:rPr lang="en-US" u="sng" dirty="0" err="1"/>
              <a:t>ცვლილებებისა</a:t>
            </a:r>
            <a:r>
              <a:rPr lang="en-US" u="sng" dirty="0"/>
              <a:t> </a:t>
            </a:r>
            <a:r>
              <a:rPr lang="en-US" u="sng" dirty="0" err="1"/>
              <a:t>და</a:t>
            </a:r>
            <a:r>
              <a:rPr lang="en-US" u="sng" dirty="0"/>
              <a:t> </a:t>
            </a:r>
            <a:r>
              <a:rPr lang="en-US" u="sng" dirty="0" err="1"/>
              <a:t>სიახლეების</a:t>
            </a:r>
            <a:r>
              <a:rPr lang="en-US" u="sng" dirty="0"/>
              <a:t> </a:t>
            </a:r>
            <a:r>
              <a:rPr lang="en-US" u="sng" dirty="0" err="1"/>
              <a:t>თაობაზე</a:t>
            </a:r>
            <a:r>
              <a:rPr lang="en-US" dirty="0"/>
              <a:t>;</a:t>
            </a:r>
          </a:p>
          <a:p>
            <a:r>
              <a:rPr lang="en-US" dirty="0" err="1"/>
              <a:t>ჯანმრთელობის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პერსონალის</a:t>
            </a:r>
            <a:r>
              <a:rPr lang="en-US" dirty="0"/>
              <a:t> </a:t>
            </a:r>
            <a:r>
              <a:rPr lang="en-US" dirty="0" err="1"/>
              <a:t>პროფესიული</a:t>
            </a:r>
            <a:r>
              <a:rPr lang="en-US" dirty="0"/>
              <a:t> </a:t>
            </a:r>
            <a:r>
              <a:rPr lang="en-US" u="sng" dirty="0" err="1"/>
              <a:t>განვითარების</a:t>
            </a:r>
            <a:r>
              <a:rPr lang="en-US" u="sng" dirty="0"/>
              <a:t> </a:t>
            </a:r>
            <a:r>
              <a:rPr lang="en-US" u="sng" dirty="0" err="1"/>
              <a:t>უზრუნველყოფა</a:t>
            </a:r>
            <a:r>
              <a:rPr lang="en-US" u="sng" dirty="0"/>
              <a:t> </a:t>
            </a:r>
            <a:r>
              <a:rPr lang="en-US" u="sng" dirty="0" err="1"/>
              <a:t>და</a:t>
            </a:r>
            <a:r>
              <a:rPr lang="en-US" u="sng" dirty="0"/>
              <a:t> </a:t>
            </a:r>
            <a:r>
              <a:rPr lang="en-US" u="sng" dirty="0" err="1"/>
              <a:t>პერიოდული</a:t>
            </a:r>
            <a:r>
              <a:rPr lang="en-US" u="sng" dirty="0"/>
              <a:t> </a:t>
            </a:r>
            <a:r>
              <a:rPr lang="en-US" u="sng" dirty="0" err="1"/>
              <a:t>მონიტორინგი</a:t>
            </a:r>
            <a:r>
              <a:rPr lang="en-US" dirty="0"/>
              <a:t>;</a:t>
            </a:r>
          </a:p>
          <a:p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უსაფრთხოების</a:t>
            </a:r>
            <a:r>
              <a:rPr lang="en-US" dirty="0"/>
              <a:t> </a:t>
            </a:r>
            <a:r>
              <a:rPr lang="en-US" dirty="0" err="1"/>
              <a:t>უზრუნველყოფის</a:t>
            </a:r>
            <a:r>
              <a:rPr lang="en-US" dirty="0"/>
              <a:t>,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/>
              <a:t> </a:t>
            </a:r>
            <a:r>
              <a:rPr lang="en-US" u="sng" dirty="0" err="1"/>
              <a:t>ხარისხის</a:t>
            </a:r>
            <a:r>
              <a:rPr lang="en-US" u="sng" dirty="0"/>
              <a:t> </a:t>
            </a:r>
            <a:r>
              <a:rPr lang="en-US" u="sng" dirty="0" err="1"/>
              <a:t>გაუმჯობესების</a:t>
            </a:r>
            <a:r>
              <a:rPr lang="en-US" u="sng" dirty="0"/>
              <a:t> </a:t>
            </a:r>
            <a:r>
              <a:rPr lang="en-US" u="sng" dirty="0" err="1"/>
              <a:t>და</a:t>
            </a:r>
            <a:r>
              <a:rPr lang="en-US" u="sng" dirty="0"/>
              <a:t> </a:t>
            </a:r>
            <a:r>
              <a:rPr lang="en-US" u="sng" dirty="0" err="1"/>
              <a:t>ხარვეზების</a:t>
            </a:r>
            <a:r>
              <a:rPr lang="en-US" u="sng" dirty="0"/>
              <a:t> </a:t>
            </a:r>
            <a:r>
              <a:rPr lang="en-US" u="sng" dirty="0" err="1"/>
              <a:t>გამოსწორების</a:t>
            </a:r>
            <a:r>
              <a:rPr lang="en-US" u="sng" dirty="0"/>
              <a:t> </a:t>
            </a:r>
            <a:r>
              <a:rPr lang="en-US" u="sng" dirty="0" err="1"/>
              <a:t>მიზნით</a:t>
            </a:r>
            <a:r>
              <a:rPr lang="en-US" u="sng" dirty="0"/>
              <a:t> </a:t>
            </a:r>
            <a:r>
              <a:rPr lang="en-US" u="sng" dirty="0" err="1"/>
              <a:t>რეკომენდაციების</a:t>
            </a:r>
            <a:r>
              <a:rPr lang="en-US" u="sng" dirty="0"/>
              <a:t> </a:t>
            </a:r>
            <a:r>
              <a:rPr lang="en-US" u="sng" dirty="0" err="1"/>
              <a:t>შემუშავება</a:t>
            </a:r>
            <a:r>
              <a:rPr lang="en-US" dirty="0"/>
              <a:t>/</a:t>
            </a:r>
            <a:r>
              <a:rPr lang="en-US" dirty="0" err="1"/>
              <a:t>დანერგვა</a:t>
            </a:r>
            <a:endParaRPr lang="en-US" dirty="0"/>
          </a:p>
          <a:p>
            <a:r>
              <a:rPr lang="ka-GE" dirty="0"/>
              <a:t>ხარისხის მართის სისტემის მონიტორინგი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ხარისხის</a:t>
            </a:r>
            <a:r>
              <a:rPr lang="en-US" dirty="0"/>
              <a:t> </a:t>
            </a:r>
            <a:r>
              <a:rPr lang="en-US" dirty="0" err="1"/>
              <a:t>მართვის</a:t>
            </a:r>
            <a:r>
              <a:rPr lang="en-US" dirty="0"/>
              <a:t> </a:t>
            </a:r>
            <a:r>
              <a:rPr lang="en-US" dirty="0" err="1"/>
              <a:t>ერთეულის</a:t>
            </a:r>
            <a:r>
              <a:rPr lang="en-US" dirty="0"/>
              <a:t> </a:t>
            </a:r>
            <a:r>
              <a:rPr lang="en-US" dirty="0" err="1"/>
              <a:t>ფუნქციები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234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610600" cy="530047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err="1"/>
              <a:t>მონიტორინგს</a:t>
            </a:r>
            <a:r>
              <a:rPr lang="en-US" sz="2000" dirty="0"/>
              <a:t>, </a:t>
            </a:r>
            <a:r>
              <a:rPr lang="en-US" sz="2000" dirty="0" err="1"/>
              <a:t>კონტროლს</a:t>
            </a:r>
            <a:r>
              <a:rPr lang="en-US" sz="2000" dirty="0"/>
              <a:t>, </a:t>
            </a:r>
            <a:r>
              <a:rPr lang="en-US" sz="2000" dirty="0" err="1"/>
              <a:t>შედეგების</a:t>
            </a:r>
            <a:r>
              <a:rPr lang="en-US" sz="2000" dirty="0"/>
              <a:t> </a:t>
            </a:r>
            <a:r>
              <a:rPr lang="en-US" sz="2000" dirty="0" err="1"/>
              <a:t>ანალიზს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ხარისხის</a:t>
            </a:r>
            <a:r>
              <a:rPr lang="en-US" sz="2000" dirty="0"/>
              <a:t> </a:t>
            </a:r>
            <a:r>
              <a:rPr lang="en-US" sz="2000" dirty="0" err="1"/>
              <a:t>გაუმჯობესების</a:t>
            </a:r>
            <a:r>
              <a:rPr lang="en-US" sz="2000" dirty="0"/>
              <a:t> </a:t>
            </a:r>
            <a:r>
              <a:rPr lang="en-US" sz="2000" dirty="0" err="1"/>
              <a:t>ღონისძიებების</a:t>
            </a:r>
            <a:r>
              <a:rPr lang="en-US" sz="2000" dirty="0"/>
              <a:t> </a:t>
            </a:r>
            <a:r>
              <a:rPr lang="en-US" sz="2000" dirty="0" err="1"/>
              <a:t>შემუშავებას</a:t>
            </a:r>
            <a:r>
              <a:rPr lang="en-US" sz="2000" dirty="0"/>
              <a:t> </a:t>
            </a:r>
            <a:r>
              <a:rPr lang="en-US" sz="2000" dirty="0" err="1"/>
              <a:t>შემდეგ</a:t>
            </a:r>
            <a:r>
              <a:rPr lang="en-US" sz="2000" dirty="0"/>
              <a:t> </a:t>
            </a:r>
            <a:r>
              <a:rPr lang="en-US" sz="2000" dirty="0" err="1"/>
              <a:t>საკითხებზე</a:t>
            </a:r>
            <a:r>
              <a:rPr lang="ka-GE" sz="2000" dirty="0"/>
              <a:t>: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სანებართვო</a:t>
            </a:r>
            <a:r>
              <a:rPr lang="en-US" sz="2000" dirty="0"/>
              <a:t> </a:t>
            </a:r>
            <a:r>
              <a:rPr lang="en-US" sz="2000" dirty="0" err="1"/>
              <a:t>პირობების</a:t>
            </a:r>
            <a:r>
              <a:rPr lang="en-US" sz="2000" dirty="0"/>
              <a:t> </a:t>
            </a:r>
            <a:r>
              <a:rPr lang="en-US" sz="2000" dirty="0" err="1"/>
              <a:t>შესრულება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ინფრასტრუქტურისა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ტექნიკური</a:t>
            </a:r>
            <a:r>
              <a:rPr lang="en-US" sz="2000" dirty="0"/>
              <a:t> </a:t>
            </a:r>
            <a:r>
              <a:rPr lang="en-US" sz="2000" dirty="0" err="1"/>
              <a:t>აღჭურვილობის</a:t>
            </a:r>
            <a:r>
              <a:rPr lang="en-US" sz="2000" dirty="0"/>
              <a:t> </a:t>
            </a:r>
            <a:r>
              <a:rPr lang="en-US" sz="2000" dirty="0" err="1"/>
              <a:t>გამართული</a:t>
            </a:r>
            <a:r>
              <a:rPr lang="en-US" sz="2000" dirty="0"/>
              <a:t> </a:t>
            </a:r>
            <a:r>
              <a:rPr lang="en-US" sz="2000" dirty="0" err="1"/>
              <a:t>მუშაობა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პერსონალის</a:t>
            </a:r>
            <a:r>
              <a:rPr lang="en-US" sz="2000" dirty="0"/>
              <a:t> </a:t>
            </a:r>
            <a:r>
              <a:rPr lang="en-US" sz="2000" dirty="0" err="1"/>
              <a:t>კვალიფიკაცია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სანიტარიულ-ჰიგიენური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ეპიდსაწინააღმდეგო</a:t>
            </a:r>
            <a:r>
              <a:rPr lang="en-US" sz="2000" dirty="0"/>
              <a:t> </a:t>
            </a:r>
            <a:r>
              <a:rPr lang="en-US" sz="2000" dirty="0" err="1"/>
              <a:t>რეჟიმის</a:t>
            </a:r>
            <a:r>
              <a:rPr lang="en-US" sz="2000" dirty="0"/>
              <a:t> </a:t>
            </a:r>
            <a:r>
              <a:rPr lang="en-US" sz="2000" dirty="0" err="1"/>
              <a:t>უზრუნველყოფა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ნოზოკომიური</a:t>
            </a:r>
            <a:r>
              <a:rPr lang="en-US" sz="2000" dirty="0"/>
              <a:t> </a:t>
            </a:r>
            <a:r>
              <a:rPr lang="en-US" sz="2000" dirty="0" err="1"/>
              <a:t>ინფექციების</a:t>
            </a:r>
            <a:r>
              <a:rPr lang="en-US" sz="2000" dirty="0"/>
              <a:t> </a:t>
            </a:r>
            <a:r>
              <a:rPr lang="en-US" sz="2000" dirty="0" err="1"/>
              <a:t>კონტროლისა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აღრიცხვის</a:t>
            </a:r>
            <a:r>
              <a:rPr lang="en-US" sz="2000" dirty="0"/>
              <a:t> </a:t>
            </a:r>
            <a:r>
              <a:rPr lang="en-US" sz="2000" dirty="0" err="1"/>
              <a:t>პროცესის</a:t>
            </a:r>
            <a:r>
              <a:rPr lang="en-US" sz="2000" dirty="0"/>
              <a:t> </a:t>
            </a:r>
            <a:r>
              <a:rPr lang="en-US" sz="2000" dirty="0" err="1"/>
              <a:t>მართვა</a:t>
            </a:r>
            <a:r>
              <a:rPr lang="en-US" sz="2000" dirty="0"/>
              <a:t>; 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ქვეყანაში</a:t>
            </a:r>
            <a:r>
              <a:rPr lang="en-US" sz="2000" dirty="0"/>
              <a:t> </a:t>
            </a:r>
            <a:r>
              <a:rPr lang="en-US" sz="2000" dirty="0" err="1"/>
              <a:t>აღიარებული</a:t>
            </a:r>
            <a:r>
              <a:rPr lang="en-US" sz="2000" dirty="0"/>
              <a:t> </a:t>
            </a:r>
            <a:r>
              <a:rPr lang="en-US" sz="2000" dirty="0" err="1"/>
              <a:t>სტანდარტების</a:t>
            </a:r>
            <a:r>
              <a:rPr lang="en-US" sz="2000" dirty="0"/>
              <a:t> (</a:t>
            </a:r>
            <a:r>
              <a:rPr lang="en-US" sz="2000" dirty="0" err="1"/>
              <a:t>გაიდლაინი</a:t>
            </a:r>
            <a:r>
              <a:rPr lang="en-US" sz="2000" dirty="0"/>
              <a:t>, </a:t>
            </a:r>
            <a:r>
              <a:rPr lang="en-US" sz="2000" dirty="0" err="1"/>
              <a:t>პროტოკოლი</a:t>
            </a:r>
            <a:r>
              <a:rPr lang="en-US" sz="2000" dirty="0"/>
              <a:t>)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მომსახურების</a:t>
            </a:r>
            <a:r>
              <a:rPr lang="en-US" sz="2000" dirty="0"/>
              <a:t> </a:t>
            </a:r>
            <a:r>
              <a:rPr lang="en-US" sz="2000" dirty="0" err="1"/>
              <a:t>პროცესში</a:t>
            </a:r>
            <a:r>
              <a:rPr lang="en-US" sz="2000" dirty="0"/>
              <a:t> </a:t>
            </a:r>
            <a:r>
              <a:rPr lang="en-US" sz="2000" dirty="0" err="1"/>
              <a:t>გამოყენება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დოკუმენტაციის</a:t>
            </a:r>
            <a:r>
              <a:rPr lang="en-US" sz="2000" dirty="0"/>
              <a:t> </a:t>
            </a:r>
            <a:r>
              <a:rPr lang="en-US" sz="2000" dirty="0" err="1"/>
              <a:t>წარმოება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სტატისტიკური</a:t>
            </a:r>
            <a:r>
              <a:rPr lang="en-US" sz="2000" dirty="0"/>
              <a:t> </a:t>
            </a:r>
            <a:r>
              <a:rPr lang="en-US" sz="2000" dirty="0" err="1"/>
              <a:t>ინფორმაციის</a:t>
            </a:r>
            <a:r>
              <a:rPr lang="en-US" sz="2000" dirty="0"/>
              <a:t> </a:t>
            </a:r>
            <a:r>
              <a:rPr lang="en-US" sz="2000" dirty="0" err="1"/>
              <a:t>დროული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მართებული</a:t>
            </a:r>
            <a:r>
              <a:rPr lang="en-US" sz="2000" dirty="0"/>
              <a:t> </a:t>
            </a:r>
            <a:r>
              <a:rPr lang="en-US" sz="2000" dirty="0" err="1"/>
              <a:t>წარმოება</a:t>
            </a:r>
            <a:r>
              <a:rPr lang="en-US" sz="2000" dirty="0"/>
              <a:t>;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რეფერალურ</a:t>
            </a:r>
            <a:r>
              <a:rPr lang="en-US" sz="2000" dirty="0"/>
              <a:t> </a:t>
            </a:r>
            <a:r>
              <a:rPr lang="en-US" sz="2000" dirty="0" err="1"/>
              <a:t>ქსელში</a:t>
            </a:r>
            <a:r>
              <a:rPr lang="en-US" sz="2000" dirty="0"/>
              <a:t> </a:t>
            </a:r>
            <a:r>
              <a:rPr lang="en-US" sz="2000" dirty="0" err="1"/>
              <a:t>ეფექტური</a:t>
            </a:r>
            <a:r>
              <a:rPr lang="en-US" sz="2000" dirty="0"/>
              <a:t> </a:t>
            </a:r>
            <a:r>
              <a:rPr lang="en-US" sz="2000" dirty="0" err="1"/>
              <a:t>ჩართულობა</a:t>
            </a:r>
            <a:r>
              <a:rPr lang="en-US" sz="2000" dirty="0"/>
              <a:t>.</a:t>
            </a: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ხარისხის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მართვის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სისტემა</a:t>
            </a:r>
            <a:r>
              <a:rPr lang="en-US" sz="2800" dirty="0">
                <a:effectLst/>
              </a:rPr>
              <a:t> </a:t>
            </a:r>
            <a:r>
              <a:rPr lang="ka-GE" sz="2800" dirty="0">
                <a:effectLst/>
              </a:rPr>
              <a:t>უზრუნველყოფს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96178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კანონმდებლობით</a:t>
            </a:r>
            <a:r>
              <a:rPr lang="en-US" dirty="0"/>
              <a:t> </a:t>
            </a:r>
            <a:r>
              <a:rPr lang="en-US" dirty="0" err="1"/>
              <a:t>განსაზღვრულ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სტატისტიკურ</a:t>
            </a:r>
            <a:r>
              <a:rPr lang="en-US" dirty="0"/>
              <a:t> </a:t>
            </a:r>
            <a:r>
              <a:rPr lang="en-US" dirty="0" err="1"/>
              <a:t>ინფორმაციაზე</a:t>
            </a:r>
            <a:r>
              <a:rPr lang="en-US" dirty="0"/>
              <a:t> </a:t>
            </a:r>
            <a:r>
              <a:rPr lang="en-US" dirty="0" err="1"/>
              <a:t>დაყრდნობით</a:t>
            </a:r>
            <a:r>
              <a:rPr lang="en-US" dirty="0"/>
              <a:t>,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/>
              <a:t> </a:t>
            </a:r>
            <a:r>
              <a:rPr lang="en-US" u="sng" dirty="0" err="1"/>
              <a:t>ხარისხისა</a:t>
            </a:r>
            <a:r>
              <a:rPr lang="en-US" u="sng" dirty="0"/>
              <a:t> </a:t>
            </a:r>
            <a:r>
              <a:rPr lang="en-US" u="sng" dirty="0" err="1"/>
              <a:t>და</a:t>
            </a:r>
            <a:r>
              <a:rPr lang="en-US" u="sng" dirty="0"/>
              <a:t> </a:t>
            </a:r>
            <a:r>
              <a:rPr lang="en-US" u="sng" dirty="0" err="1"/>
              <a:t>პაციენტის</a:t>
            </a:r>
            <a:r>
              <a:rPr lang="en-US" u="sng" dirty="0"/>
              <a:t> </a:t>
            </a:r>
            <a:r>
              <a:rPr lang="en-US" u="sng" dirty="0" err="1"/>
              <a:t>უსაფრთხოების</a:t>
            </a:r>
            <a:r>
              <a:rPr lang="en-US" u="sng" dirty="0"/>
              <a:t> </a:t>
            </a:r>
            <a:r>
              <a:rPr lang="en-US" u="sng" dirty="0" err="1"/>
              <a:t>ინდიკატორების</a:t>
            </a:r>
            <a:r>
              <a:rPr lang="en-US" dirty="0"/>
              <a:t>, </a:t>
            </a:r>
            <a:r>
              <a:rPr lang="en-US" dirty="0" err="1"/>
              <a:t>კერძოდ</a:t>
            </a:r>
            <a:r>
              <a:rPr lang="en-US" dirty="0"/>
              <a:t>: </a:t>
            </a:r>
            <a:r>
              <a:rPr lang="en-US" dirty="0" err="1"/>
              <a:t>ჰოსპიტალიზაციის</a:t>
            </a:r>
            <a:r>
              <a:rPr lang="en-US" dirty="0"/>
              <a:t>, </a:t>
            </a:r>
            <a:r>
              <a:rPr lang="en-US" dirty="0" err="1"/>
              <a:t>საწოლზე</a:t>
            </a:r>
            <a:r>
              <a:rPr lang="en-US" dirty="0"/>
              <a:t> </a:t>
            </a:r>
            <a:r>
              <a:rPr lang="en-US" dirty="0" err="1"/>
              <a:t>დაყოვნების</a:t>
            </a:r>
            <a:r>
              <a:rPr lang="en-US" dirty="0"/>
              <a:t>, </a:t>
            </a:r>
            <a:r>
              <a:rPr lang="en-US" dirty="0" err="1"/>
              <a:t>საწოლის</a:t>
            </a:r>
            <a:r>
              <a:rPr lang="en-US" dirty="0"/>
              <a:t> </a:t>
            </a:r>
            <a:r>
              <a:rPr lang="en-US" dirty="0" err="1"/>
              <a:t>დატვირთვის</a:t>
            </a:r>
            <a:r>
              <a:rPr lang="en-US" dirty="0"/>
              <a:t>, </a:t>
            </a:r>
            <a:r>
              <a:rPr lang="en-US" dirty="0" err="1"/>
              <a:t>საწოლის</a:t>
            </a:r>
            <a:r>
              <a:rPr lang="en-US" dirty="0"/>
              <a:t> </a:t>
            </a:r>
            <a:r>
              <a:rPr lang="en-US" dirty="0" err="1"/>
              <a:t>ბრუნვის</a:t>
            </a:r>
            <a:r>
              <a:rPr lang="en-US" dirty="0"/>
              <a:t>, </a:t>
            </a:r>
            <a:r>
              <a:rPr lang="en-US" dirty="0" err="1"/>
              <a:t>ინციდენტობის</a:t>
            </a:r>
            <a:r>
              <a:rPr lang="en-US" dirty="0"/>
              <a:t>, </a:t>
            </a:r>
            <a:r>
              <a:rPr lang="en-US" dirty="0" err="1"/>
              <a:t>ნოზოკომიური</a:t>
            </a:r>
            <a:r>
              <a:rPr lang="en-US" dirty="0"/>
              <a:t> (</a:t>
            </a:r>
            <a:r>
              <a:rPr lang="en-US" dirty="0" err="1"/>
              <a:t>ჰოსპიტალური</a:t>
            </a:r>
            <a:r>
              <a:rPr lang="en-US" dirty="0"/>
              <a:t>) </a:t>
            </a:r>
            <a:r>
              <a:rPr lang="en-US" dirty="0" err="1"/>
              <a:t>ინფექციების</a:t>
            </a:r>
            <a:r>
              <a:rPr lang="en-US" dirty="0"/>
              <a:t>, </a:t>
            </a:r>
            <a:r>
              <a:rPr lang="en-US" dirty="0" err="1"/>
              <a:t>ლეტალობის</a:t>
            </a:r>
            <a:r>
              <a:rPr lang="en-US" dirty="0"/>
              <a:t> (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 </a:t>
            </a:r>
            <a:r>
              <a:rPr lang="en-US" dirty="0" err="1"/>
              <a:t>პოსტოპერაციული</a:t>
            </a:r>
            <a:r>
              <a:rPr lang="en-US" dirty="0"/>
              <a:t>) </a:t>
            </a:r>
            <a:r>
              <a:rPr lang="en-US" dirty="0" err="1"/>
              <a:t>მაჩვენებლების</a:t>
            </a:r>
            <a:r>
              <a:rPr lang="en-US" dirty="0"/>
              <a:t> </a:t>
            </a:r>
            <a:r>
              <a:rPr lang="en-US" dirty="0" err="1"/>
              <a:t>დანერგვას</a:t>
            </a:r>
            <a:r>
              <a:rPr lang="en-US" dirty="0"/>
              <a:t>, </a:t>
            </a:r>
            <a:r>
              <a:rPr lang="en-US" dirty="0" err="1"/>
              <a:t>შეფასებას</a:t>
            </a:r>
            <a:r>
              <a:rPr lang="en-US" dirty="0"/>
              <a:t>, </a:t>
            </a:r>
            <a:r>
              <a:rPr lang="en-US" dirty="0" err="1"/>
              <a:t>რეაგირებას</a:t>
            </a:r>
            <a:r>
              <a:rPr lang="en-US" dirty="0"/>
              <a:t>;</a:t>
            </a:r>
          </a:p>
          <a:p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პერსონალის</a:t>
            </a:r>
            <a:r>
              <a:rPr lang="en-US" dirty="0"/>
              <a:t> </a:t>
            </a:r>
            <a:r>
              <a:rPr lang="en-US" dirty="0" err="1"/>
              <a:t>კმაყოფილების</a:t>
            </a:r>
            <a:r>
              <a:rPr lang="en-US" dirty="0"/>
              <a:t> </a:t>
            </a:r>
            <a:r>
              <a:rPr lang="en-US" dirty="0" err="1"/>
              <a:t>შეფასების</a:t>
            </a:r>
            <a:r>
              <a:rPr lang="en-US" dirty="0"/>
              <a:t> </a:t>
            </a:r>
            <a:r>
              <a:rPr lang="en-US" dirty="0" err="1"/>
              <a:t>მონიტორინგს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ანალიზს</a:t>
            </a:r>
            <a:endParaRPr lang="en-US" dirty="0"/>
          </a:p>
          <a:p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დროს</a:t>
            </a:r>
            <a:r>
              <a:rPr lang="en-US" dirty="0"/>
              <a:t> </a:t>
            </a:r>
            <a:r>
              <a:rPr lang="en-US" dirty="0" err="1"/>
              <a:t>დაშვებული</a:t>
            </a:r>
            <a:r>
              <a:rPr lang="ka-GE" dirty="0"/>
              <a:t>, 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, </a:t>
            </a:r>
            <a:r>
              <a:rPr lang="en-US" dirty="0" err="1"/>
              <a:t>მედიკამენტების</a:t>
            </a:r>
            <a:r>
              <a:rPr lang="en-US" dirty="0"/>
              <a:t> </a:t>
            </a:r>
            <a:r>
              <a:rPr lang="en-US" dirty="0" err="1"/>
              <a:t>გამოყენებასთან</a:t>
            </a:r>
            <a:r>
              <a:rPr lang="en-US" dirty="0"/>
              <a:t> </a:t>
            </a:r>
            <a:r>
              <a:rPr lang="en-US" dirty="0" err="1"/>
              <a:t>დაკავშირებული</a:t>
            </a:r>
            <a:r>
              <a:rPr lang="en-US" dirty="0"/>
              <a:t> </a:t>
            </a:r>
            <a:r>
              <a:rPr lang="en-US" dirty="0" err="1"/>
              <a:t>შეცდომების</a:t>
            </a:r>
            <a:r>
              <a:rPr lang="en-US" dirty="0"/>
              <a:t> </a:t>
            </a:r>
            <a:r>
              <a:rPr lang="en-US" dirty="0" err="1"/>
              <a:t>მონიტორინგს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მართვას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ხარისხის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მართვის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სისტემა</a:t>
            </a:r>
            <a:r>
              <a:rPr lang="en-US" sz="2800" dirty="0">
                <a:effectLst/>
              </a:rPr>
              <a:t> </a:t>
            </a:r>
            <a:r>
              <a:rPr lang="ka-GE" sz="2800" dirty="0">
                <a:effectLst/>
              </a:rPr>
              <a:t>უზრუნველყოფს</a:t>
            </a:r>
            <a:r>
              <a:rPr lang="en-US" sz="280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63068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ლეტალური</a:t>
            </a:r>
            <a:r>
              <a:rPr lang="en-US" dirty="0"/>
              <a:t> </a:t>
            </a:r>
            <a:r>
              <a:rPr lang="en-US" dirty="0" err="1"/>
              <a:t>გამოსავალი</a:t>
            </a:r>
            <a:endParaRPr lang="en-US" dirty="0"/>
          </a:p>
          <a:p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ჯანმთელობის</a:t>
            </a:r>
            <a:r>
              <a:rPr lang="en-US" dirty="0"/>
              <a:t> </a:t>
            </a:r>
            <a:r>
              <a:rPr lang="en-US" dirty="0" err="1"/>
              <a:t>მდგომარეობის</a:t>
            </a:r>
            <a:r>
              <a:rPr lang="en-US" dirty="0"/>
              <a:t> </a:t>
            </a:r>
            <a:r>
              <a:rPr lang="en-US" dirty="0" err="1"/>
              <a:t>მკვეთრი</a:t>
            </a:r>
            <a:r>
              <a:rPr lang="en-US" dirty="0"/>
              <a:t> </a:t>
            </a:r>
            <a:r>
              <a:rPr lang="en-US" dirty="0" err="1"/>
              <a:t>გაუარესება</a:t>
            </a:r>
            <a:r>
              <a:rPr lang="en-US" dirty="0"/>
              <a:t>;</a:t>
            </a:r>
          </a:p>
          <a:p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შეცდომა</a:t>
            </a:r>
            <a:r>
              <a:rPr lang="en-US" dirty="0"/>
              <a:t>/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გადაცდომა</a:t>
            </a:r>
            <a:r>
              <a:rPr lang="en-US" dirty="0"/>
              <a:t>;</a:t>
            </a:r>
          </a:p>
          <a:p>
            <a:r>
              <a:rPr lang="en-US" dirty="0" err="1"/>
              <a:t>ნოზოკომიური</a:t>
            </a:r>
            <a:r>
              <a:rPr lang="en-US" dirty="0"/>
              <a:t> </a:t>
            </a:r>
            <a:r>
              <a:rPr lang="en-US" dirty="0" err="1"/>
              <a:t>ინფექცი</a:t>
            </a:r>
            <a:r>
              <a:rPr lang="en-US" dirty="0"/>
              <a:t>(</a:t>
            </a:r>
            <a:r>
              <a:rPr lang="en-US" dirty="0" err="1"/>
              <a:t>ებ</a:t>
            </a:r>
            <a:r>
              <a:rPr lang="en-US" dirty="0"/>
              <a:t>)</a:t>
            </a:r>
            <a:r>
              <a:rPr lang="en-US" dirty="0" err="1"/>
              <a:t>ის</a:t>
            </a:r>
            <a:r>
              <a:rPr lang="en-US" dirty="0"/>
              <a:t> </a:t>
            </a:r>
            <a:r>
              <a:rPr lang="en-US" dirty="0" err="1"/>
              <a:t>დადასტურებული</a:t>
            </a:r>
            <a:r>
              <a:rPr lang="en-US" dirty="0"/>
              <a:t> </a:t>
            </a:r>
            <a:r>
              <a:rPr lang="en-US" dirty="0" err="1"/>
              <a:t>შემთხვევა</a:t>
            </a:r>
            <a:r>
              <a:rPr lang="en-US" dirty="0"/>
              <a:t>; </a:t>
            </a:r>
          </a:p>
          <a:p>
            <a:r>
              <a:rPr lang="en-US" dirty="0" err="1"/>
              <a:t>პაციენტის</a:t>
            </a:r>
            <a:r>
              <a:rPr lang="en-US" dirty="0"/>
              <a:t>/</a:t>
            </a:r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წარმომადგენლის</a:t>
            </a:r>
            <a:r>
              <a:rPr lang="en-US" dirty="0"/>
              <a:t> </a:t>
            </a:r>
            <a:r>
              <a:rPr lang="en-US" dirty="0" err="1"/>
              <a:t>საჩივარი</a:t>
            </a:r>
            <a:r>
              <a:rPr lang="en-US" dirty="0"/>
              <a:t>;</a:t>
            </a:r>
          </a:p>
          <a:p>
            <a:r>
              <a:rPr lang="en-US" dirty="0" err="1"/>
              <a:t>სტატისტიკურად</a:t>
            </a:r>
            <a:r>
              <a:rPr lang="en-US" dirty="0"/>
              <a:t> </a:t>
            </a:r>
            <a:r>
              <a:rPr lang="en-US" dirty="0" err="1"/>
              <a:t>ხშირი</a:t>
            </a:r>
            <a:r>
              <a:rPr lang="en-US" dirty="0"/>
              <a:t> </a:t>
            </a:r>
            <a:r>
              <a:rPr lang="en-US" dirty="0" err="1"/>
              <a:t>გართულება</a:t>
            </a:r>
            <a:r>
              <a:rPr lang="en-US" dirty="0"/>
              <a:t>;</a:t>
            </a:r>
          </a:p>
          <a:p>
            <a:r>
              <a:rPr lang="en-US" dirty="0" err="1"/>
              <a:t>რეჰოსპიტალიზაცია</a:t>
            </a:r>
            <a:r>
              <a:rPr lang="en-US" dirty="0"/>
              <a:t> </a:t>
            </a:r>
            <a:r>
              <a:rPr lang="en-US" dirty="0" err="1"/>
              <a:t>იგივე</a:t>
            </a:r>
            <a:r>
              <a:rPr lang="en-US" dirty="0"/>
              <a:t> </a:t>
            </a:r>
            <a:r>
              <a:rPr lang="en-US" dirty="0" err="1"/>
              <a:t>დიაგნოზით</a:t>
            </a:r>
            <a:r>
              <a:rPr lang="en-US" dirty="0"/>
              <a:t>; </a:t>
            </a:r>
          </a:p>
          <a:p>
            <a:r>
              <a:rPr lang="en-US" dirty="0" err="1"/>
              <a:t>საწოლზე</a:t>
            </a:r>
            <a:r>
              <a:rPr lang="en-US" dirty="0"/>
              <a:t> </a:t>
            </a:r>
            <a:r>
              <a:rPr lang="en-US" dirty="0" err="1"/>
              <a:t>დაყოვნების</a:t>
            </a:r>
            <a:r>
              <a:rPr lang="en-US" dirty="0"/>
              <a:t> </a:t>
            </a:r>
            <a:r>
              <a:rPr lang="en-US" dirty="0" err="1"/>
              <a:t>გახანგრძლივება</a:t>
            </a:r>
            <a:r>
              <a:rPr lang="en-US" dirty="0"/>
              <a:t>; </a:t>
            </a:r>
          </a:p>
          <a:p>
            <a:r>
              <a:rPr lang="en-US" dirty="0" err="1"/>
              <a:t>სამეანო</a:t>
            </a:r>
            <a:r>
              <a:rPr lang="en-US" dirty="0"/>
              <a:t> </a:t>
            </a:r>
            <a:r>
              <a:rPr lang="en-US" dirty="0" err="1"/>
              <a:t>სერვისის</a:t>
            </a:r>
            <a:r>
              <a:rPr lang="en-US" dirty="0"/>
              <a:t> </a:t>
            </a:r>
            <a:r>
              <a:rPr lang="en-US" dirty="0" err="1"/>
              <a:t>მიწოდების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r>
              <a:rPr lang="en-US" dirty="0"/>
              <a:t>, </a:t>
            </a:r>
            <a:r>
              <a:rPr lang="en-US" dirty="0" err="1"/>
              <a:t>სტატისტიკურად</a:t>
            </a:r>
            <a:r>
              <a:rPr lang="en-US" dirty="0"/>
              <a:t> </a:t>
            </a:r>
            <a:r>
              <a:rPr lang="en-US" dirty="0" err="1"/>
              <a:t>მკვეთრად</a:t>
            </a:r>
            <a:r>
              <a:rPr lang="en-US" dirty="0"/>
              <a:t> </a:t>
            </a:r>
            <a:r>
              <a:rPr lang="en-US" dirty="0" err="1"/>
              <a:t>გაზრდილი</a:t>
            </a:r>
            <a:r>
              <a:rPr lang="en-US" dirty="0"/>
              <a:t> </a:t>
            </a:r>
            <a:r>
              <a:rPr lang="en-US" dirty="0" err="1"/>
              <a:t>ქირურგიული</a:t>
            </a:r>
            <a:r>
              <a:rPr lang="en-US" dirty="0"/>
              <a:t> </a:t>
            </a:r>
            <a:r>
              <a:rPr lang="en-US" dirty="0" err="1"/>
              <a:t>ჩარევების</a:t>
            </a:r>
            <a:r>
              <a:rPr lang="en-US" dirty="0"/>
              <a:t> (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შორის</a:t>
            </a:r>
            <a:r>
              <a:rPr lang="en-US" dirty="0"/>
              <a:t>, </a:t>
            </a:r>
            <a:r>
              <a:rPr lang="en-US" dirty="0" err="1"/>
              <a:t>საკეისრო</a:t>
            </a:r>
            <a:r>
              <a:rPr lang="en-US" dirty="0"/>
              <a:t> </a:t>
            </a:r>
            <a:r>
              <a:rPr lang="en-US" dirty="0" err="1"/>
              <a:t>კვეთა</a:t>
            </a:r>
            <a:r>
              <a:rPr lang="en-US" dirty="0"/>
              <a:t>) </a:t>
            </a:r>
            <a:r>
              <a:rPr lang="en-US" dirty="0" err="1"/>
              <a:t>შემთხვევები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92162"/>
          </a:xfrm>
        </p:spPr>
        <p:txBody>
          <a:bodyPr>
            <a:noAutofit/>
          </a:bodyPr>
          <a:lstStyle/>
          <a:p>
            <a:r>
              <a:rPr lang="en-US" sz="2800" dirty="0" err="1">
                <a:effectLst/>
              </a:rPr>
              <a:t>ხარისხის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მართვის</a:t>
            </a:r>
            <a:r>
              <a:rPr lang="en-US" sz="2800" dirty="0">
                <a:effectLst/>
              </a:rPr>
              <a:t> </a:t>
            </a:r>
            <a:r>
              <a:rPr lang="en-US" sz="2800" dirty="0" err="1">
                <a:effectLst/>
              </a:rPr>
              <a:t>სისტემ</a:t>
            </a:r>
            <a:r>
              <a:rPr lang="ka-GE" sz="2800" dirty="0">
                <a:effectLst/>
              </a:rPr>
              <a:t>ის</a:t>
            </a:r>
            <a:r>
              <a:rPr lang="en-US" sz="2800" dirty="0">
                <a:effectLst/>
              </a:rPr>
              <a:t> </a:t>
            </a:r>
            <a:r>
              <a:rPr lang="ka-GE" sz="2800" dirty="0">
                <a:effectLst/>
              </a:rPr>
              <a:t>შესწავლის საგანი: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351260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a-GE" dirty="0"/>
          </a:p>
          <a:p>
            <a:endParaRPr lang="ka-GE" dirty="0"/>
          </a:p>
          <a:p>
            <a:r>
              <a:rPr lang="ka-GE" dirty="0"/>
              <a:t>სამედიცინო პერსონალი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889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8000" dirty="0"/>
              <a:t>ექიმი / </a:t>
            </a:r>
            <a:r>
              <a:rPr lang="en-US" sz="8000" dirty="0" err="1"/>
              <a:t>სტომატოლოგი</a:t>
            </a:r>
            <a:endParaRPr lang="ka-GE" sz="8000" dirty="0"/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8000" dirty="0" err="1"/>
              <a:t>ფარმაცე</a:t>
            </a:r>
            <a:r>
              <a:rPr lang="ka-GE" sz="8000" dirty="0"/>
              <a:t>ვტი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8000" dirty="0"/>
              <a:t>ფარმაცევტის თანაშემწე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8000" dirty="0" err="1"/>
              <a:t>საზოგადოებრივი</a:t>
            </a:r>
            <a:r>
              <a:rPr lang="en-US" sz="8000" dirty="0"/>
              <a:t> </a:t>
            </a:r>
            <a:r>
              <a:rPr lang="en-US" sz="8000" dirty="0" err="1"/>
              <a:t>ჯანდაცვი</a:t>
            </a:r>
            <a:r>
              <a:rPr lang="ka-GE" sz="8000" dirty="0"/>
              <a:t>ს სპეციალისტი/ეპიდემიოლოგი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8000" dirty="0" err="1"/>
              <a:t>ექთანი</a:t>
            </a:r>
            <a:r>
              <a:rPr lang="en-US" sz="8000" dirty="0"/>
              <a:t>/</a:t>
            </a:r>
            <a:r>
              <a:rPr lang="en-US" sz="8000" dirty="0" err="1"/>
              <a:t>ბებიაქალი</a:t>
            </a:r>
            <a:r>
              <a:rPr lang="ka-GE" sz="8000" dirty="0"/>
              <a:t>/ექთნის თანაშემწე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8000" dirty="0" err="1"/>
              <a:t>ფიზიკური</a:t>
            </a:r>
            <a:r>
              <a:rPr lang="en-US" sz="8000" dirty="0"/>
              <a:t> </a:t>
            </a:r>
            <a:r>
              <a:rPr lang="en-US" sz="8000" dirty="0" err="1"/>
              <a:t>მედიცინ</a:t>
            </a:r>
            <a:r>
              <a:rPr lang="ka-GE" sz="8000" dirty="0"/>
              <a:t>ისა</a:t>
            </a:r>
            <a:r>
              <a:rPr lang="en-US" sz="8000" dirty="0"/>
              <a:t> </a:t>
            </a:r>
            <a:r>
              <a:rPr lang="en-US" sz="8000" dirty="0" err="1"/>
              <a:t>და</a:t>
            </a:r>
            <a:r>
              <a:rPr lang="en-US" sz="8000" dirty="0"/>
              <a:t> </a:t>
            </a:r>
            <a:r>
              <a:rPr lang="en-US" sz="8000" dirty="0" err="1"/>
              <a:t>რეაბილიტაციი</a:t>
            </a:r>
            <a:r>
              <a:rPr lang="ka-GE" sz="8000" dirty="0"/>
              <a:t>ს სპეციალისტი („ფიზიოთერაპევტი“)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8000" dirty="0" err="1"/>
              <a:t>ოკუპაციური</a:t>
            </a:r>
            <a:r>
              <a:rPr lang="en-US" sz="8000" dirty="0"/>
              <a:t> </a:t>
            </a:r>
            <a:r>
              <a:rPr lang="en-US" sz="8000" dirty="0" err="1"/>
              <a:t>თერაპე</a:t>
            </a:r>
            <a:r>
              <a:rPr lang="ka-GE" sz="8000" dirty="0"/>
              <a:t>ვტი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8000" dirty="0"/>
              <a:t>ლაბორატორიის არასამედიცინო განათლების (ბიოლოგია/ქიმია) პერსონალი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8000" dirty="0"/>
              <a:t>კბილის ტექნიკოსი 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ka-GE" sz="8000" dirty="0"/>
              <a:t>სამედიცინო და ფარმაცევტულ მოწყობილობათა ოპერატორი</a:t>
            </a:r>
          </a:p>
          <a:p>
            <a:pPr>
              <a:spcBef>
                <a:spcPts val="600"/>
              </a:spcBef>
              <a:defRPr/>
            </a:pPr>
            <a:endParaRPr lang="ka-GE" sz="8000" dirty="0"/>
          </a:p>
          <a:p>
            <a:pPr>
              <a:spcBef>
                <a:spcPts val="600"/>
              </a:spcBef>
              <a:defRPr/>
            </a:pPr>
            <a:r>
              <a:rPr lang="ka-GE" sz="8000" b="1" dirty="0">
                <a:solidFill>
                  <a:srgbClr val="C00000"/>
                </a:solidFill>
              </a:rPr>
              <a:t>რეგულირებადია მხოლოდ ექიმის/სტომატოლოგის პროფესია</a:t>
            </a:r>
            <a:endParaRPr lang="en-US" sz="2800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ka-GE" sz="3600" dirty="0">
                <a:solidFill>
                  <a:srgbClr val="FF0000"/>
                </a:solidFill>
                <a:latin typeface="AcadNusx" pitchFamily="2" charset="0"/>
              </a:rPr>
              <a:t>ჯანმრთელობის დაცვის პერსონალი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798550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r>
              <a:rPr lang="ka-GE" sz="2800" dirty="0"/>
              <a:t>ექიმთა სერტიფიცირება</a:t>
            </a:r>
          </a:p>
          <a:p>
            <a:r>
              <a:rPr lang="ka-GE" sz="2800" dirty="0"/>
              <a:t>ჯანმრთელობის დაცვის პერსონალის (მ.შ. ექიმის) განათლებისა და დასაქმების არეალის შესაბამისობის განსაზღვრა</a:t>
            </a:r>
            <a:endParaRPr lang="en-US" sz="28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304800"/>
            <a:ext cx="9829800" cy="1143000"/>
          </a:xfrm>
        </p:spPr>
        <p:txBody>
          <a:bodyPr>
            <a:noAutofit/>
          </a:bodyPr>
          <a:lstStyle/>
          <a:p>
            <a:r>
              <a:rPr lang="ka-GE" sz="3600" dirty="0">
                <a:solidFill>
                  <a:srgbClr val="FF0000"/>
                </a:solidFill>
                <a:latin typeface="AcadNusx" pitchFamily="2" charset="0"/>
              </a:rPr>
              <a:t>პერსონალის სახელმწიფო რეგულირება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708936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4525963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ka-GE" sz="2400" dirty="0"/>
              <a:t>რეგულირდება ექიმი-სპეციალისტის სახელმწიფო სერტიფიკატით</a:t>
            </a:r>
          </a:p>
          <a:p>
            <a:pPr>
              <a:buFont typeface="Arial" charset="0"/>
              <a:buChar char="•"/>
            </a:pPr>
            <a:r>
              <a:rPr lang="ka-GE" sz="2400" dirty="0"/>
              <a:t> განსაზღვრულია 57 საექიმო სპეციალობა</a:t>
            </a:r>
          </a:p>
          <a:p>
            <a:pPr>
              <a:buFont typeface="Arial" charset="0"/>
              <a:buChar char="•"/>
            </a:pPr>
            <a:r>
              <a:rPr lang="ka-GE" sz="2400" dirty="0"/>
              <a:t> სახელმწიფო სერტიფიკატის მოპოვების პირობაა</a:t>
            </a:r>
          </a:p>
          <a:p>
            <a:pPr lvl="1">
              <a:buFont typeface="Wingdings" pitchFamily="2" charset="2"/>
              <a:buChar char="ü"/>
            </a:pPr>
            <a:r>
              <a:rPr lang="ka-GE" sz="2400" dirty="0"/>
              <a:t> დიპლომისშემდგომი განათლების/სარეზიდენტო პროგრამის დასრულება</a:t>
            </a:r>
          </a:p>
          <a:p>
            <a:pPr lvl="1">
              <a:buFont typeface="Wingdings" pitchFamily="2" charset="2"/>
              <a:buChar char="ü"/>
            </a:pPr>
            <a:r>
              <a:rPr lang="ka-GE" sz="2400" dirty="0"/>
              <a:t> სახელმწიფო სასერტიფიკაციო გამოცდის ჩაბარება</a:t>
            </a:r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დამოუკიდებელი საექიმო საქმიანობა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034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ka-GE" sz="2400" dirty="0"/>
              <a:t>უმაღლესი საექთნო განათლება (ბაკალავრის (მაგისტრის, დოქტორის) აკადემიური ხარისხი)</a:t>
            </a:r>
          </a:p>
          <a:p>
            <a:pPr>
              <a:buFont typeface="Arial" charset="0"/>
              <a:buChar char="•"/>
            </a:pPr>
            <a:r>
              <a:rPr lang="ka-GE" sz="2400" dirty="0"/>
              <a:t>  პროფესიული განათლება</a:t>
            </a:r>
          </a:p>
          <a:p>
            <a:pPr lvl="1">
              <a:buFont typeface="Wingdings" pitchFamily="2" charset="2"/>
              <a:buChar char="ü"/>
            </a:pPr>
            <a:r>
              <a:rPr lang="ka-GE" sz="2400" dirty="0"/>
              <a:t>პრაქტიკოსი ექთანი/პრაქტიკოსი ბებიაქალი</a:t>
            </a:r>
          </a:p>
          <a:p>
            <a:pPr lvl="1">
              <a:buFont typeface="Wingdings" pitchFamily="2" charset="2"/>
              <a:buChar char="ü"/>
            </a:pPr>
            <a:r>
              <a:rPr lang="ka-GE" sz="2400" dirty="0"/>
              <a:t> ექთნის თანაშემწე </a:t>
            </a:r>
            <a:endParaRPr lang="en-US" sz="2400" dirty="0"/>
          </a:p>
          <a:p>
            <a:pPr>
              <a:buFont typeface="Wingdings" pitchFamily="2" charset="2"/>
              <a:buChar char="ü"/>
            </a:pPr>
            <a:r>
              <a:rPr lang="ka-GE" sz="2400" dirty="0"/>
              <a:t>რეგულირდება მინიჭებული დიპლომით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საექთნო საქმიანობა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15964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67"/>
            <a:ext cx="82296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განათლების ეტაპები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95456" cy="534806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</a:pPr>
            <a:r>
              <a:rPr lang="ka-GE" sz="2000" dirty="0"/>
              <a:t>დიპლომამდელი სამედიცინო განათლება</a:t>
            </a:r>
          </a:p>
          <a:p>
            <a:pPr>
              <a:spcBef>
                <a:spcPts val="600"/>
              </a:spcBef>
            </a:pPr>
            <a:r>
              <a:rPr lang="ka-GE" sz="2000" dirty="0"/>
              <a:t>უმცროსი ექიმი 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effectLst/>
              </a:rPr>
              <a:t>დიპლომისშემდგომ</a:t>
            </a:r>
            <a:r>
              <a:rPr lang="ka-GE" sz="2000" dirty="0">
                <a:effectLst/>
              </a:rPr>
              <a:t>ი </a:t>
            </a:r>
            <a:r>
              <a:rPr lang="en-US" sz="2000" dirty="0" err="1">
                <a:effectLst/>
              </a:rPr>
              <a:t>საკვალიფიკაციო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გამოცდა</a:t>
            </a:r>
            <a:endParaRPr lang="ka-GE" sz="2000" dirty="0">
              <a:effectLst/>
            </a:endParaRPr>
          </a:p>
          <a:p>
            <a:pPr>
              <a:spcBef>
                <a:spcPts val="600"/>
              </a:spcBef>
            </a:pPr>
            <a:r>
              <a:rPr lang="ka-GE" sz="2000" dirty="0"/>
              <a:t>დიპლომისშემდგომი სამედიცინო განათლება</a:t>
            </a:r>
          </a:p>
          <a:p>
            <a:pPr lvl="1">
              <a:spcBef>
                <a:spcPts val="600"/>
              </a:spcBef>
            </a:pPr>
            <a:r>
              <a:rPr lang="ka-GE" sz="2000" dirty="0"/>
              <a:t>რეზიდენტურა</a:t>
            </a:r>
          </a:p>
          <a:p>
            <a:pPr lvl="1">
              <a:spcBef>
                <a:spcPts val="600"/>
              </a:spcBef>
            </a:pPr>
            <a:r>
              <a:rPr lang="ka-GE" sz="2000" dirty="0"/>
              <a:t>რეზიდენტურის ალტერნატიული პროფესიული მზადება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effectLst/>
              </a:rPr>
              <a:t>სახელმწიფო</a:t>
            </a:r>
            <a:r>
              <a:rPr lang="en-US" sz="2000" dirty="0">
                <a:effectLst/>
              </a:rPr>
              <a:t> </a:t>
            </a:r>
            <a:r>
              <a:rPr lang="ka-GE" sz="2000" dirty="0">
                <a:effectLst/>
              </a:rPr>
              <a:t>სა</a:t>
            </a:r>
            <a:r>
              <a:rPr lang="en-US" sz="2000" dirty="0" err="1">
                <a:effectLst/>
              </a:rPr>
              <a:t>სერტიფიკა</a:t>
            </a:r>
            <a:r>
              <a:rPr lang="ka-GE" sz="2000" dirty="0">
                <a:effectLst/>
              </a:rPr>
              <a:t>ციო გამოცდა</a:t>
            </a:r>
          </a:p>
          <a:p>
            <a:pPr>
              <a:spcBef>
                <a:spcPts val="600"/>
              </a:spcBef>
            </a:pPr>
            <a:r>
              <a:rPr lang="ka-GE" sz="2000" dirty="0">
                <a:effectLst/>
              </a:rPr>
              <a:t>დამოუკიდებელი საექიმო საქმიანობის სერტიფიკატი (უვადო)</a:t>
            </a:r>
          </a:p>
          <a:p>
            <a:pPr>
              <a:spcBef>
                <a:spcPts val="600"/>
              </a:spcBef>
            </a:pPr>
            <a:r>
              <a:rPr lang="en-US" sz="2000" dirty="0" err="1">
                <a:effectLst/>
              </a:rPr>
              <a:t>უწყვეტი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პროფესიული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განვითარება</a:t>
            </a:r>
            <a:r>
              <a:rPr lang="en-US" sz="2000" dirty="0">
                <a:effectLst/>
              </a:rPr>
              <a:t> </a:t>
            </a:r>
            <a:endParaRPr lang="ka-GE" sz="2000" dirty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sz="2000" dirty="0" err="1">
                <a:effectLst/>
              </a:rPr>
              <a:t>უწყვეტი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სამედიცინო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განათლება</a:t>
            </a:r>
            <a:r>
              <a:rPr lang="en-US" sz="2000" dirty="0">
                <a:effectLst/>
              </a:rPr>
              <a:t>;</a:t>
            </a:r>
          </a:p>
          <a:p>
            <a:pPr lvl="1">
              <a:spcBef>
                <a:spcPts val="600"/>
              </a:spcBef>
            </a:pPr>
            <a:r>
              <a:rPr lang="en-US" sz="2000" dirty="0" err="1">
                <a:effectLst/>
              </a:rPr>
              <a:t>უწყვეტი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პრაქტიკული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საექიმო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საქმიანობა</a:t>
            </a:r>
            <a:r>
              <a:rPr lang="en-US" sz="2000" dirty="0">
                <a:effectLst/>
              </a:rPr>
              <a:t>;</a:t>
            </a:r>
          </a:p>
          <a:p>
            <a:pPr lvl="1">
              <a:spcBef>
                <a:spcPts val="600"/>
              </a:spcBef>
            </a:pPr>
            <a:r>
              <a:rPr lang="en-US" sz="2000" dirty="0" err="1">
                <a:effectLst/>
              </a:rPr>
              <a:t>პროფესიული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რეაბილიტაცია</a:t>
            </a:r>
            <a:r>
              <a:rPr lang="ka-GE" sz="2000" dirty="0">
                <a:effectLst/>
              </a:rPr>
              <a:t> - </a:t>
            </a:r>
            <a:r>
              <a:rPr lang="en-US" sz="2000" dirty="0">
                <a:effectLst/>
              </a:rPr>
              <a:t>1–5-თვიანი</a:t>
            </a:r>
            <a:r>
              <a:rPr lang="ka-GE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მზადების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კურსი</a:t>
            </a:r>
            <a:endParaRPr lang="en-US" sz="2000" dirty="0">
              <a:effectLst/>
            </a:endParaRPr>
          </a:p>
          <a:p>
            <a:pPr lvl="1">
              <a:spcBef>
                <a:spcPts val="600"/>
              </a:spcBef>
            </a:pPr>
            <a:r>
              <a:rPr lang="en-US" sz="2000" dirty="0" err="1">
                <a:effectLst/>
              </a:rPr>
              <a:t>სამედიცინო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მომსახურების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ხარისხის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უწყვეტი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გაუმჯობესება</a:t>
            </a:r>
            <a:r>
              <a:rPr lang="ka-GE" sz="2000" dirty="0">
                <a:effectLst/>
              </a:rPr>
              <a:t> - </a:t>
            </a:r>
            <a:r>
              <a:rPr lang="en-US" sz="2000" dirty="0" err="1">
                <a:effectLst/>
              </a:rPr>
              <a:t>ექიმის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კლინიკური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საქმიანობის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ხარისხისა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და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შედეგების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პერიოდულ</a:t>
            </a:r>
            <a:r>
              <a:rPr lang="en-US" sz="2000" dirty="0">
                <a:effectLst/>
              </a:rPr>
              <a:t> </a:t>
            </a:r>
            <a:r>
              <a:rPr lang="en-US" sz="2000" dirty="0" err="1">
                <a:effectLst/>
              </a:rPr>
              <a:t>შეფასება</a:t>
            </a:r>
            <a:endParaRPr lang="ka-GE" sz="2000" dirty="0">
              <a:effectLst/>
            </a:endParaRPr>
          </a:p>
          <a:p>
            <a:pPr marL="0" indent="0">
              <a:spcBef>
                <a:spcPts val="600"/>
              </a:spcBef>
              <a:buNone/>
            </a:pPr>
            <a:endParaRPr lang="ka-GE" sz="2000" dirty="0">
              <a:effectLst/>
            </a:endParaRPr>
          </a:p>
          <a:p>
            <a:pPr>
              <a:spcBef>
                <a:spcPts val="600"/>
              </a:spcBef>
            </a:pPr>
            <a:endParaRPr lang="ka-GE" sz="2000" dirty="0">
              <a:effectLst/>
            </a:endParaRPr>
          </a:p>
          <a:p>
            <a:pPr>
              <a:spcBef>
                <a:spcPts val="6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9927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სამედიცინო ბაზარზე დაშვების წინაპირობა</a:t>
            </a:r>
            <a:endParaRPr lang="en-US" sz="2400" dirty="0">
              <a:latin typeface="AcadNusx" pitchFamily="2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სამედიცინო მომსახურების ხარისხისა და უსაფრთხოების უზრუნველყოფის მექანიზმები</a:t>
            </a:r>
            <a:endParaRPr lang="en-US" sz="2400" dirty="0">
              <a:latin typeface="AcadNusx" pitchFamily="2" charset="0"/>
            </a:endParaRPr>
          </a:p>
          <a:p>
            <a:pPr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ჯანმრთელობის დაცვის პერსონალისადმი წაყენებული მოთხოვნები</a:t>
            </a:r>
          </a:p>
          <a:p>
            <a:pPr>
              <a:spcBef>
                <a:spcPts val="2400"/>
              </a:spcBef>
              <a:buFont typeface="Arial" pitchFamily="34" charset="0"/>
              <a:buChar char="•"/>
              <a:defRPr/>
            </a:pPr>
            <a:r>
              <a:rPr lang="ka-GE" sz="2400" dirty="0">
                <a:latin typeface="AcadNusx" pitchFamily="2" charset="0"/>
              </a:rPr>
              <a:t>ფარმაცევტული პროდუქცია</a:t>
            </a:r>
            <a:endParaRPr lang="en-US" sz="2400" dirty="0">
              <a:latin typeface="AcadNusx" pitchFamily="2" charset="0"/>
            </a:endParaRPr>
          </a:p>
          <a:p>
            <a:pPr>
              <a:spcBef>
                <a:spcPts val="24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4400" dirty="0">
                <a:solidFill>
                  <a:srgbClr val="FF0000"/>
                </a:solidFill>
                <a:latin typeface="AcadNusx" pitchFamily="2" charset="0"/>
              </a:rPr>
              <a:t>რეგულირების ძირითადი მიმართულებები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1390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28600"/>
            <a:ext cx="8229600" cy="6400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უმცროსი</a:t>
            </a:r>
            <a:r>
              <a:rPr lang="en-US" dirty="0"/>
              <a:t> </a:t>
            </a:r>
            <a:r>
              <a:rPr lang="en-US" dirty="0" err="1"/>
              <a:t>ექიმი</a:t>
            </a:r>
            <a:r>
              <a:rPr lang="en-US" dirty="0"/>
              <a:t> – </a:t>
            </a:r>
            <a:r>
              <a:rPr lang="en-US" dirty="0" err="1"/>
              <a:t>თანამდებობა</a:t>
            </a:r>
            <a:r>
              <a:rPr lang="en-US" dirty="0"/>
              <a:t>, </a:t>
            </a:r>
            <a:r>
              <a:rPr lang="en-US" dirty="0" err="1"/>
              <a:t>რომლის</a:t>
            </a:r>
            <a:r>
              <a:rPr lang="en-US" dirty="0"/>
              <a:t> </a:t>
            </a:r>
            <a:r>
              <a:rPr lang="en-US" dirty="0" err="1"/>
              <a:t>დაკავების</a:t>
            </a:r>
            <a:r>
              <a:rPr lang="en-US" dirty="0"/>
              <a:t> </a:t>
            </a:r>
            <a:r>
              <a:rPr lang="en-US" dirty="0" err="1"/>
              <a:t>უფლება</a:t>
            </a:r>
            <a:r>
              <a:rPr lang="en-US" dirty="0"/>
              <a:t> </a:t>
            </a:r>
            <a:r>
              <a:rPr lang="en-US" dirty="0" err="1"/>
              <a:t>აქვს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აკრედიტაციის</a:t>
            </a:r>
            <a:r>
              <a:rPr lang="en-US" dirty="0"/>
              <a:t> </a:t>
            </a:r>
            <a:r>
              <a:rPr lang="en-US" dirty="0" err="1"/>
              <a:t>მქონე</a:t>
            </a:r>
            <a:r>
              <a:rPr lang="en-US" dirty="0"/>
              <a:t> </a:t>
            </a:r>
            <a:r>
              <a:rPr lang="en-US" dirty="0" err="1"/>
              <a:t>უმაღლესი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სასწავლებლის</a:t>
            </a:r>
            <a:r>
              <a:rPr lang="en-US" dirty="0"/>
              <a:t> </a:t>
            </a:r>
            <a:r>
              <a:rPr lang="en-US" dirty="0" err="1"/>
              <a:t>დიპლომირებულ</a:t>
            </a:r>
            <a:r>
              <a:rPr lang="en-US" dirty="0"/>
              <a:t> </a:t>
            </a:r>
            <a:r>
              <a:rPr lang="en-US" dirty="0" err="1"/>
              <a:t>კურსდამთავრებულს</a:t>
            </a:r>
            <a:r>
              <a:rPr lang="en-US" dirty="0"/>
              <a:t>.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en-US" dirty="0" err="1"/>
              <a:t>თანამდებობაზე</a:t>
            </a:r>
            <a:r>
              <a:rPr lang="en-US" dirty="0"/>
              <a:t> </a:t>
            </a:r>
            <a:r>
              <a:rPr lang="en-US" dirty="0" err="1"/>
              <a:t>დანიშნული</a:t>
            </a:r>
            <a:r>
              <a:rPr lang="en-US" dirty="0"/>
              <a:t> </a:t>
            </a:r>
            <a:r>
              <a:rPr lang="en-US" dirty="0" err="1"/>
              <a:t>პირი</a:t>
            </a:r>
            <a:r>
              <a:rPr lang="en-US" dirty="0"/>
              <a:t> </a:t>
            </a:r>
            <a:r>
              <a:rPr lang="en-US" dirty="0" err="1"/>
              <a:t>ექიმის</a:t>
            </a:r>
            <a:r>
              <a:rPr lang="en-US" dirty="0"/>
              <a:t> </a:t>
            </a:r>
            <a:r>
              <a:rPr lang="en-US" dirty="0" err="1"/>
              <a:t>ფუნქციას</a:t>
            </a:r>
            <a:r>
              <a:rPr lang="en-US" dirty="0"/>
              <a:t> </a:t>
            </a:r>
            <a:r>
              <a:rPr lang="en-US" dirty="0" err="1"/>
              <a:t>ასრულებს</a:t>
            </a:r>
            <a:r>
              <a:rPr lang="en-US" dirty="0"/>
              <a:t> </a:t>
            </a:r>
            <a:r>
              <a:rPr lang="en-US" dirty="0" err="1"/>
              <a:t>დამოუკიდებელი</a:t>
            </a:r>
            <a:r>
              <a:rPr lang="en-US" dirty="0"/>
              <a:t> </a:t>
            </a:r>
            <a:r>
              <a:rPr lang="en-US" dirty="0" err="1"/>
              <a:t>საექიმო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სუბიექტის</a:t>
            </a:r>
            <a:r>
              <a:rPr lang="en-US" dirty="0"/>
              <a:t> </a:t>
            </a:r>
            <a:r>
              <a:rPr lang="en-US" dirty="0" err="1"/>
              <a:t>მითითებითა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პასუხისმგებლობით</a:t>
            </a:r>
            <a:endParaRPr lang="en-US" dirty="0"/>
          </a:p>
          <a:p>
            <a:r>
              <a:rPr lang="en-US" dirty="0" err="1"/>
              <a:t>ერთიანი</a:t>
            </a:r>
            <a:r>
              <a:rPr lang="en-US" dirty="0"/>
              <a:t> </a:t>
            </a:r>
            <a:r>
              <a:rPr lang="en-US" dirty="0" err="1"/>
              <a:t>დიპლომისშემდგომი</a:t>
            </a:r>
            <a:r>
              <a:rPr lang="en-US" dirty="0"/>
              <a:t> </a:t>
            </a:r>
            <a:r>
              <a:rPr lang="en-US" dirty="0" err="1"/>
              <a:t>საკვალიფიკაციო</a:t>
            </a:r>
            <a:r>
              <a:rPr lang="en-US" dirty="0"/>
              <a:t> </a:t>
            </a:r>
            <a:r>
              <a:rPr lang="en-US" dirty="0" err="1"/>
              <a:t>გამოცდა</a:t>
            </a:r>
            <a:r>
              <a:rPr lang="en-US" dirty="0"/>
              <a:t> – </a:t>
            </a:r>
            <a:r>
              <a:rPr lang="en-US" dirty="0" err="1"/>
              <a:t>პროცედურა</a:t>
            </a:r>
            <a:r>
              <a:rPr lang="en-US" dirty="0"/>
              <a:t>, </a:t>
            </a:r>
            <a:r>
              <a:rPr lang="en-US" dirty="0" err="1"/>
              <a:t>რომლის</a:t>
            </a:r>
            <a:r>
              <a:rPr lang="en-US" dirty="0"/>
              <a:t> </a:t>
            </a:r>
            <a:r>
              <a:rPr lang="en-US" dirty="0" err="1"/>
              <a:t>წარმატებით</a:t>
            </a:r>
            <a:r>
              <a:rPr lang="en-US" dirty="0"/>
              <a:t> </a:t>
            </a:r>
            <a:r>
              <a:rPr lang="en-US" dirty="0" err="1"/>
              <a:t>გავლა</a:t>
            </a:r>
            <a:r>
              <a:rPr lang="en-US" dirty="0"/>
              <a:t> </a:t>
            </a:r>
            <a:r>
              <a:rPr lang="en-US" dirty="0" err="1"/>
              <a:t>უფლებას</a:t>
            </a:r>
            <a:r>
              <a:rPr lang="en-US" dirty="0"/>
              <a:t> </a:t>
            </a:r>
            <a:r>
              <a:rPr lang="en-US" dirty="0" err="1"/>
              <a:t>აძლევს</a:t>
            </a:r>
            <a:r>
              <a:rPr lang="en-US" dirty="0"/>
              <a:t> </a:t>
            </a:r>
            <a:r>
              <a:rPr lang="en-US" dirty="0" err="1"/>
              <a:t>უმაღლესი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სასწავლებლის</a:t>
            </a:r>
            <a:r>
              <a:rPr lang="en-US" dirty="0"/>
              <a:t> </a:t>
            </a:r>
            <a:r>
              <a:rPr lang="en-US" dirty="0" err="1"/>
              <a:t>დიპლომირებულ</a:t>
            </a:r>
            <a:r>
              <a:rPr lang="en-US" dirty="0"/>
              <a:t> </a:t>
            </a:r>
            <a:r>
              <a:rPr lang="en-US" dirty="0" err="1"/>
              <a:t>კურსდამთავრებულს</a:t>
            </a:r>
            <a:r>
              <a:rPr lang="en-US" dirty="0"/>
              <a:t>, </a:t>
            </a:r>
            <a:r>
              <a:rPr lang="en-US" dirty="0" err="1"/>
              <a:t>მონაწილეობა</a:t>
            </a:r>
            <a:r>
              <a:rPr lang="en-US" dirty="0"/>
              <a:t> </a:t>
            </a:r>
            <a:r>
              <a:rPr lang="en-US" dirty="0" err="1"/>
              <a:t>მიიღოს</a:t>
            </a:r>
            <a:r>
              <a:rPr lang="en-US" dirty="0"/>
              <a:t> </a:t>
            </a:r>
            <a:r>
              <a:rPr lang="en-US" dirty="0" err="1"/>
              <a:t>დიპლომისშემდგომ</a:t>
            </a:r>
            <a:r>
              <a:rPr lang="en-US" dirty="0"/>
              <a:t> </a:t>
            </a:r>
            <a:r>
              <a:rPr lang="en-US" dirty="0" err="1"/>
              <a:t>განათლებაში</a:t>
            </a:r>
            <a:r>
              <a:rPr lang="en-US" dirty="0"/>
              <a:t> </a:t>
            </a:r>
          </a:p>
          <a:p>
            <a:r>
              <a:rPr lang="en-US" dirty="0" err="1"/>
              <a:t>რეზიდენტურის</a:t>
            </a:r>
            <a:r>
              <a:rPr lang="en-US" dirty="0"/>
              <a:t> </a:t>
            </a:r>
            <a:r>
              <a:rPr lang="en-US" dirty="0" err="1"/>
              <a:t>ალტერნატიული</a:t>
            </a:r>
            <a:r>
              <a:rPr lang="en-US" dirty="0"/>
              <a:t> </a:t>
            </a:r>
            <a:r>
              <a:rPr lang="en-US" dirty="0" err="1"/>
              <a:t>დიპლომისშემდგომი</a:t>
            </a:r>
            <a:r>
              <a:rPr lang="en-US" dirty="0"/>
              <a:t> </a:t>
            </a:r>
            <a:r>
              <a:rPr lang="en-US" dirty="0" err="1"/>
              <a:t>განათლება</a:t>
            </a:r>
            <a:r>
              <a:rPr lang="en-US" dirty="0"/>
              <a:t> </a:t>
            </a:r>
            <a:r>
              <a:rPr lang="en-US" dirty="0" err="1"/>
              <a:t>გულისხმობს</a:t>
            </a:r>
            <a:r>
              <a:rPr lang="en-US" dirty="0"/>
              <a:t> </a:t>
            </a:r>
            <a:r>
              <a:rPr lang="en-US" dirty="0" err="1"/>
              <a:t>სარეზიდენტო</a:t>
            </a:r>
            <a:r>
              <a:rPr lang="en-US" dirty="0"/>
              <a:t> </a:t>
            </a:r>
            <a:r>
              <a:rPr lang="en-US" dirty="0" err="1"/>
              <a:t>პროგრამის</a:t>
            </a:r>
            <a:r>
              <a:rPr lang="en-US" dirty="0"/>
              <a:t>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მოდულის</a:t>
            </a:r>
            <a:r>
              <a:rPr lang="en-US" dirty="0"/>
              <a:t> </a:t>
            </a:r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განსაზღვრულ</a:t>
            </a:r>
            <a:r>
              <a:rPr lang="en-US" dirty="0"/>
              <a:t> </a:t>
            </a:r>
            <a:r>
              <a:rPr lang="en-US" dirty="0" err="1"/>
              <a:t>ვადებში</a:t>
            </a:r>
            <a:r>
              <a:rPr lang="en-US" dirty="0"/>
              <a:t>  </a:t>
            </a:r>
            <a:r>
              <a:rPr lang="en-US" dirty="0" err="1"/>
              <a:t>გავლას</a:t>
            </a:r>
            <a:endParaRPr lang="en-US" dirty="0"/>
          </a:p>
          <a:p>
            <a:r>
              <a:rPr lang="en-US" dirty="0" err="1"/>
              <a:t>სერტიფიცირება</a:t>
            </a:r>
            <a:r>
              <a:rPr lang="en-US" dirty="0"/>
              <a:t> - </a:t>
            </a:r>
            <a:r>
              <a:rPr lang="en-US" dirty="0" err="1"/>
              <a:t>დამოუკიდებელი</a:t>
            </a:r>
            <a:r>
              <a:rPr lang="en-US" dirty="0"/>
              <a:t> </a:t>
            </a:r>
            <a:r>
              <a:rPr lang="en-US" dirty="0" err="1"/>
              <a:t>საექიმო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უფლების</a:t>
            </a:r>
            <a:r>
              <a:rPr lang="en-US" dirty="0"/>
              <a:t> </a:t>
            </a:r>
            <a:r>
              <a:rPr lang="en-US" dirty="0" err="1"/>
              <a:t>მინიჭების</a:t>
            </a:r>
            <a:r>
              <a:rPr lang="en-US" dirty="0"/>
              <a:t> </a:t>
            </a:r>
            <a:r>
              <a:rPr lang="en-US" dirty="0" err="1"/>
              <a:t>პროცესი</a:t>
            </a:r>
            <a:r>
              <a:rPr lang="en-US" dirty="0"/>
              <a:t>, </a:t>
            </a:r>
            <a:r>
              <a:rPr lang="en-US" dirty="0" err="1"/>
              <a:t>რომლის</a:t>
            </a:r>
            <a:r>
              <a:rPr lang="en-US" dirty="0"/>
              <a:t> </a:t>
            </a:r>
            <a:r>
              <a:rPr lang="en-US" dirty="0" err="1"/>
              <a:t>მიზანია</a:t>
            </a:r>
            <a:r>
              <a:rPr lang="en-US" dirty="0"/>
              <a:t> </a:t>
            </a:r>
            <a:r>
              <a:rPr lang="en-US" dirty="0" err="1"/>
              <a:t>დამოუკიდებელი</a:t>
            </a:r>
            <a:r>
              <a:rPr lang="en-US" dirty="0"/>
              <a:t> </a:t>
            </a:r>
            <a:r>
              <a:rPr lang="en-US" dirty="0" err="1"/>
              <a:t>საექიმო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განხორციელების</a:t>
            </a:r>
            <a:r>
              <a:rPr lang="en-US" dirty="0"/>
              <a:t> </a:t>
            </a:r>
            <a:r>
              <a:rPr lang="en-US" dirty="0" err="1"/>
              <a:t>უნარის</a:t>
            </a:r>
            <a:r>
              <a:rPr lang="en-US" dirty="0"/>
              <a:t> </a:t>
            </a:r>
            <a:r>
              <a:rPr lang="en-US" dirty="0" err="1"/>
              <a:t>შეფასება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699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ექიმი - მარეგულირებელი ორგანოს (პროფესიული განვითარების საბჭო) მიერ </a:t>
            </a:r>
            <a:r>
              <a:rPr lang="en-US" sz="2800" dirty="0" err="1"/>
              <a:t>დროებითი</a:t>
            </a:r>
            <a:r>
              <a:rPr lang="en-US" sz="2800" dirty="0"/>
              <a:t> </a:t>
            </a:r>
            <a:r>
              <a:rPr lang="en-US" sz="2800" dirty="0" err="1"/>
              <a:t>დამოუკიდებელი</a:t>
            </a:r>
            <a:r>
              <a:rPr lang="en-US" sz="2800" dirty="0"/>
              <a:t> </a:t>
            </a:r>
            <a:r>
              <a:rPr lang="en-US" sz="2800" dirty="0" err="1"/>
              <a:t>საექიმო</a:t>
            </a:r>
            <a:r>
              <a:rPr lang="en-US" sz="2800" dirty="0"/>
              <a:t> </a:t>
            </a:r>
            <a:r>
              <a:rPr lang="en-US" sz="2800" dirty="0" err="1"/>
              <a:t>საქმიანობის</a:t>
            </a:r>
            <a:r>
              <a:rPr lang="en-US" sz="2800" dirty="0"/>
              <a:t> </a:t>
            </a:r>
            <a:r>
              <a:rPr lang="en-US" sz="2800" dirty="0" err="1"/>
              <a:t>ან</a:t>
            </a:r>
            <a:r>
              <a:rPr lang="en-US" sz="2800" dirty="0"/>
              <a:t> </a:t>
            </a:r>
            <a:r>
              <a:rPr lang="en-US" sz="2800" dirty="0" err="1"/>
              <a:t>ერთჯერადი</a:t>
            </a:r>
            <a:r>
              <a:rPr lang="en-US" sz="2800" dirty="0"/>
              <a:t> </a:t>
            </a:r>
            <a:r>
              <a:rPr lang="en-US" sz="2800" dirty="0" err="1"/>
              <a:t>სამედიცინო</a:t>
            </a:r>
            <a:r>
              <a:rPr lang="en-US" sz="2800" dirty="0"/>
              <a:t> </a:t>
            </a:r>
            <a:r>
              <a:rPr lang="en-US" sz="2800" dirty="0" err="1"/>
              <a:t>მომსახურების</a:t>
            </a:r>
            <a:r>
              <a:rPr lang="en-US" sz="2800" dirty="0"/>
              <a:t> </a:t>
            </a:r>
            <a:r>
              <a:rPr lang="en-US" sz="2800" dirty="0" err="1"/>
              <a:t>უფლებ</a:t>
            </a:r>
            <a:r>
              <a:rPr lang="ka-GE" sz="2800" dirty="0"/>
              <a:t>ის მინიჭება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a-GE" sz="2800" dirty="0">
                <a:latin typeface="AcadNusx" pitchFamily="2" charset="0"/>
              </a:rPr>
              <a:t>ჯანმრთელობის დაცვის სხვა პერსონალი -  განათლების დამადასტურებელი დოკუმენტების/დიპლომების აღიარება საქართველოს კანონმდებლობით განსაზღვრული წესით</a:t>
            </a:r>
            <a:endParaRPr lang="en-US" sz="2800" dirty="0">
              <a:latin typeface="AcadNusx" pitchFamily="2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sz="4400" dirty="0">
                <a:solidFill>
                  <a:srgbClr val="FF0000"/>
                </a:solidFill>
                <a:effectLst/>
                <a:latin typeface="AcadNusx" pitchFamily="2" charset="0"/>
              </a:rPr>
              <a:t>უცხო ქვეყნის მოქალაქეების საქმიანობა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7099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ka-GE" dirty="0"/>
              <a:t>სამკურნალწამლო საშუალებები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0952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43. </a:t>
            </a:r>
            <a:r>
              <a:rPr lang="en-US" dirty="0" err="1"/>
              <a:t>სპეციალურ</a:t>
            </a:r>
            <a:r>
              <a:rPr lang="en-US" dirty="0"/>
              <a:t> </a:t>
            </a:r>
            <a:r>
              <a:rPr lang="en-US" dirty="0" err="1"/>
              <a:t>კონტროლს</a:t>
            </a:r>
            <a:r>
              <a:rPr lang="en-US" dirty="0"/>
              <a:t> </a:t>
            </a:r>
            <a:r>
              <a:rPr lang="en-US" dirty="0" err="1"/>
              <a:t>დაქვემდებარებული</a:t>
            </a:r>
            <a:r>
              <a:rPr lang="en-US" dirty="0"/>
              <a:t> </a:t>
            </a:r>
            <a:r>
              <a:rPr lang="en-US" dirty="0" err="1"/>
              <a:t>სამკურნალო</a:t>
            </a:r>
            <a:r>
              <a:rPr lang="en-US" dirty="0"/>
              <a:t> </a:t>
            </a:r>
            <a:r>
              <a:rPr lang="en-US" dirty="0" err="1"/>
              <a:t>საშუალებების</a:t>
            </a:r>
            <a:r>
              <a:rPr lang="en-US" dirty="0"/>
              <a:t> </a:t>
            </a:r>
            <a:r>
              <a:rPr lang="en-US" dirty="0" err="1"/>
              <a:t>იმპორტის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ექსპორტის</a:t>
            </a:r>
            <a:r>
              <a:rPr lang="en-US" dirty="0"/>
              <a:t> </a:t>
            </a:r>
            <a:r>
              <a:rPr lang="en-US" dirty="0" err="1"/>
              <a:t>ნებართვა</a:t>
            </a:r>
            <a:endParaRPr lang="en-US" dirty="0"/>
          </a:p>
          <a:p>
            <a:r>
              <a:rPr lang="en-US" dirty="0"/>
              <a:t>44. </a:t>
            </a:r>
            <a:r>
              <a:rPr lang="en-US" dirty="0" err="1"/>
              <a:t>ფარმაკოლოგიური</a:t>
            </a:r>
            <a:r>
              <a:rPr lang="en-US" dirty="0"/>
              <a:t> </a:t>
            </a:r>
            <a:r>
              <a:rPr lang="en-US" dirty="0" err="1"/>
              <a:t>საშუალების</a:t>
            </a:r>
            <a:r>
              <a:rPr lang="en-US" dirty="0"/>
              <a:t> </a:t>
            </a:r>
            <a:r>
              <a:rPr lang="en-US" dirty="0" err="1"/>
              <a:t>კლინიკური</a:t>
            </a:r>
            <a:r>
              <a:rPr lang="en-US" dirty="0"/>
              <a:t> </a:t>
            </a:r>
            <a:r>
              <a:rPr lang="en-US" dirty="0" err="1"/>
              <a:t>კვლევის</a:t>
            </a:r>
            <a:r>
              <a:rPr lang="en-US" dirty="0"/>
              <a:t> </a:t>
            </a:r>
            <a:r>
              <a:rPr lang="en-US" dirty="0" err="1"/>
              <a:t>ნებართვა</a:t>
            </a:r>
            <a:endParaRPr lang="en-US" dirty="0"/>
          </a:p>
          <a:p>
            <a:r>
              <a:rPr lang="en-US" dirty="0"/>
              <a:t>45.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წარმოების</a:t>
            </a:r>
            <a:r>
              <a:rPr lang="en-US" dirty="0"/>
              <a:t> (</a:t>
            </a:r>
            <a:r>
              <a:rPr lang="en-US" dirty="0" err="1"/>
              <a:t>სამკურნალო</a:t>
            </a:r>
            <a:r>
              <a:rPr lang="en-US" dirty="0"/>
              <a:t> </a:t>
            </a:r>
            <a:r>
              <a:rPr lang="en-US" dirty="0" err="1"/>
              <a:t>საშუალებებისა</a:t>
            </a:r>
            <a:r>
              <a:rPr lang="en-US" dirty="0"/>
              <a:t>, </a:t>
            </a:r>
            <a:r>
              <a:rPr lang="en-US" dirty="0" err="1"/>
              <a:t>გარდა</a:t>
            </a:r>
            <a:r>
              <a:rPr lang="en-US" dirty="0"/>
              <a:t> </a:t>
            </a:r>
            <a:r>
              <a:rPr lang="en-US" dirty="0" err="1"/>
              <a:t>ნარკოტიკული</a:t>
            </a:r>
            <a:r>
              <a:rPr lang="en-US" dirty="0"/>
              <a:t> </a:t>
            </a:r>
            <a:r>
              <a:rPr lang="en-US" dirty="0" err="1"/>
              <a:t>საშუალებებისა</a:t>
            </a:r>
            <a:r>
              <a:rPr lang="en-US" dirty="0"/>
              <a:t>) </a:t>
            </a:r>
            <a:r>
              <a:rPr lang="en-US" dirty="0" err="1"/>
              <a:t>ნებართვა</a:t>
            </a:r>
            <a:endParaRPr lang="en-US" dirty="0"/>
          </a:p>
          <a:p>
            <a:r>
              <a:rPr lang="en-US" dirty="0"/>
              <a:t>46. </a:t>
            </a:r>
            <a:r>
              <a:rPr lang="en-US" dirty="0" err="1"/>
              <a:t>ავტორიზებული</a:t>
            </a:r>
            <a:r>
              <a:rPr lang="en-US" dirty="0"/>
              <a:t> </a:t>
            </a:r>
            <a:r>
              <a:rPr lang="en-US" dirty="0" err="1"/>
              <a:t>აფთიაქის</a:t>
            </a:r>
            <a:r>
              <a:rPr lang="en-US" dirty="0"/>
              <a:t> </a:t>
            </a:r>
            <a:r>
              <a:rPr lang="en-US" dirty="0" err="1"/>
              <a:t>ნებართვა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/>
              <a:t>ლიცენზიებისა და ნებართვების შესახებ კანონი, მუხლი 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4328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19472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დაშვება</a:t>
            </a:r>
            <a:r>
              <a:rPr lang="en-US" dirty="0"/>
              <a:t>;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წარმოების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გაცემა</a:t>
            </a:r>
            <a:r>
              <a:rPr lang="en-US" dirty="0"/>
              <a:t>;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ფარმაკოლოგიური</a:t>
            </a:r>
            <a:r>
              <a:rPr lang="en-US" dirty="0"/>
              <a:t> </a:t>
            </a:r>
            <a:r>
              <a:rPr lang="en-US" dirty="0" err="1"/>
              <a:t>საშუალების</a:t>
            </a:r>
            <a:r>
              <a:rPr lang="en-US" dirty="0"/>
              <a:t> </a:t>
            </a:r>
            <a:r>
              <a:rPr lang="en-US" dirty="0" err="1"/>
              <a:t>კლინიკური</a:t>
            </a:r>
            <a:r>
              <a:rPr lang="en-US" dirty="0"/>
              <a:t> </a:t>
            </a:r>
            <a:r>
              <a:rPr lang="en-US" dirty="0" err="1"/>
              <a:t>კვლევის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გაცემა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ავტორიზებული</a:t>
            </a:r>
            <a:r>
              <a:rPr lang="en-US" dirty="0"/>
              <a:t> </a:t>
            </a:r>
            <a:r>
              <a:rPr lang="en-US" dirty="0" err="1"/>
              <a:t>აფთიაქის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გაცემა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სპეციალურ</a:t>
            </a:r>
            <a:r>
              <a:rPr lang="en-US" dirty="0"/>
              <a:t> </a:t>
            </a:r>
            <a:r>
              <a:rPr lang="en-US" dirty="0" err="1"/>
              <a:t>კონტროლს</a:t>
            </a:r>
            <a:r>
              <a:rPr lang="en-US" dirty="0"/>
              <a:t> </a:t>
            </a:r>
            <a:r>
              <a:rPr lang="en-US" dirty="0" err="1"/>
              <a:t>დაქვემდებარებული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ექსპორტის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იმპორტის</a:t>
            </a:r>
            <a:r>
              <a:rPr lang="en-US" dirty="0"/>
              <a:t> </a:t>
            </a:r>
            <a:r>
              <a:rPr lang="en-US" dirty="0" err="1"/>
              <a:t>ნებართვის</a:t>
            </a:r>
            <a:r>
              <a:rPr lang="en-US" dirty="0"/>
              <a:t> </a:t>
            </a:r>
            <a:r>
              <a:rPr lang="en-US" dirty="0" err="1"/>
              <a:t>გაცემა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სერიის</a:t>
            </a:r>
            <a:r>
              <a:rPr lang="en-US" dirty="0"/>
              <a:t> </a:t>
            </a:r>
            <a:r>
              <a:rPr lang="en-US" dirty="0" err="1"/>
              <a:t>აღრიცხვის</a:t>
            </a:r>
            <a:r>
              <a:rPr lang="en-US" dirty="0"/>
              <a:t> </a:t>
            </a:r>
            <a:r>
              <a:rPr lang="en-US" dirty="0" err="1"/>
              <a:t>სისტემური</a:t>
            </a:r>
            <a:r>
              <a:rPr lang="en-US" dirty="0"/>
              <a:t> </a:t>
            </a:r>
            <a:r>
              <a:rPr lang="en-US" dirty="0" err="1"/>
              <a:t>კონტროლის</a:t>
            </a:r>
            <a:r>
              <a:rPr lang="en-US" dirty="0"/>
              <a:t> </a:t>
            </a:r>
            <a:r>
              <a:rPr lang="en-US" dirty="0" err="1"/>
              <a:t>განხორციელების</a:t>
            </a:r>
            <a:r>
              <a:rPr lang="en-US" dirty="0"/>
              <a:t> </a:t>
            </a:r>
            <a:r>
              <a:rPr lang="en-US" dirty="0" err="1"/>
              <a:t>შესაძლებლობის</a:t>
            </a:r>
            <a:r>
              <a:rPr lang="en-US" dirty="0"/>
              <a:t> </a:t>
            </a:r>
            <a:r>
              <a:rPr lang="en-US" dirty="0" err="1"/>
              <a:t>უზრუნველყოფა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რეალიზატორების</a:t>
            </a:r>
            <a:r>
              <a:rPr lang="en-US" dirty="0"/>
              <a:t> </a:t>
            </a:r>
            <a:r>
              <a:rPr lang="en-US" dirty="0" err="1"/>
              <a:t>აღნუსხვა</a:t>
            </a:r>
            <a:r>
              <a:rPr lang="en-US" dirty="0"/>
              <a:t> </a:t>
            </a:r>
            <a:r>
              <a:rPr lang="ka-GE" dirty="0"/>
              <a:t>და </a:t>
            </a:r>
            <a:r>
              <a:rPr lang="en-US" dirty="0" err="1"/>
              <a:t>შერჩევითი</a:t>
            </a:r>
            <a:r>
              <a:rPr lang="en-US" dirty="0"/>
              <a:t> </a:t>
            </a:r>
            <a:r>
              <a:rPr lang="en-US" dirty="0" err="1"/>
              <a:t>კონტროლი</a:t>
            </a: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1143000"/>
          </a:xfrm>
        </p:spPr>
        <p:txBody>
          <a:bodyPr>
            <a:noAutofit/>
          </a:bodyPr>
          <a:lstStyle/>
          <a:p>
            <a:r>
              <a:rPr lang="en-US" sz="2800" b="0" dirty="0" err="1">
                <a:effectLst/>
              </a:rPr>
              <a:t>სახელმწიფო</a:t>
            </a:r>
            <a:r>
              <a:rPr lang="ka-GE" sz="2800" b="0" dirty="0">
                <a:effectLst/>
              </a:rPr>
              <a:t>ს როლი </a:t>
            </a:r>
            <a:r>
              <a:rPr lang="en-US" sz="2800" b="0" dirty="0" err="1">
                <a:effectLst/>
              </a:rPr>
              <a:t>ფარმაცევტული</a:t>
            </a:r>
            <a:r>
              <a:rPr lang="ka-GE" sz="2800" b="0" dirty="0">
                <a:effectLst/>
              </a:rPr>
              <a:t> </a:t>
            </a:r>
            <a:r>
              <a:rPr lang="en-US" sz="2800" b="0" dirty="0" err="1">
                <a:effectLst/>
              </a:rPr>
              <a:t>პროდუქტის</a:t>
            </a:r>
            <a:r>
              <a:rPr lang="en-US" sz="2800" b="0" dirty="0">
                <a:effectLst/>
              </a:rPr>
              <a:t> </a:t>
            </a:r>
            <a:r>
              <a:rPr lang="en-US" sz="2800" b="0" dirty="0" err="1">
                <a:effectLst/>
              </a:rPr>
              <a:t>უსაფრთხოობის</a:t>
            </a:r>
            <a:r>
              <a:rPr lang="ka-GE" sz="2800" b="0" dirty="0">
                <a:effectLst/>
              </a:rPr>
              <a:t> </a:t>
            </a:r>
            <a:r>
              <a:rPr lang="en-US" sz="2800" b="0" dirty="0" err="1">
                <a:effectLst/>
              </a:rPr>
              <a:t>უზრუნველსაყოფად</a:t>
            </a:r>
            <a:r>
              <a:rPr lang="en-US" sz="2800" b="0" dirty="0">
                <a:effectLst/>
              </a:rPr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16348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/>
          <a:lstStyle/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რეგისტრაციის</a:t>
            </a:r>
            <a:r>
              <a:rPr lang="en-US" dirty="0"/>
              <a:t> </a:t>
            </a:r>
            <a:r>
              <a:rPr lang="en-US" dirty="0" err="1"/>
              <a:t>აღიარებითი</a:t>
            </a:r>
            <a:r>
              <a:rPr lang="en-US" dirty="0"/>
              <a:t> </a:t>
            </a:r>
            <a:r>
              <a:rPr lang="en-US" dirty="0" err="1"/>
              <a:t>რეჟიმი</a:t>
            </a:r>
            <a:r>
              <a:rPr lang="en-US" dirty="0"/>
              <a:t> </a:t>
            </a:r>
          </a:p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რეგისტრაციის</a:t>
            </a:r>
            <a:r>
              <a:rPr lang="en-US" dirty="0"/>
              <a:t> </a:t>
            </a:r>
            <a:r>
              <a:rPr lang="en-US" dirty="0" err="1"/>
              <a:t>ეროვნული</a:t>
            </a:r>
            <a:r>
              <a:rPr lang="en-US" dirty="0"/>
              <a:t> </a:t>
            </a:r>
            <a:r>
              <a:rPr lang="en-US" dirty="0" err="1"/>
              <a:t>რეჟიმი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/>
              <a:t>საქართველოს</a:t>
            </a:r>
            <a:r>
              <a:rPr lang="en-US" sz="3600" dirty="0"/>
              <a:t> </a:t>
            </a:r>
            <a:r>
              <a:rPr lang="en-US" sz="3600" dirty="0" err="1"/>
              <a:t>ბაზარზე</a:t>
            </a:r>
            <a:r>
              <a:rPr lang="en-US" sz="3600" dirty="0"/>
              <a:t> </a:t>
            </a:r>
            <a:r>
              <a:rPr lang="en-US" sz="3600" dirty="0" err="1"/>
              <a:t>ფარმაცევტული</a:t>
            </a:r>
            <a:r>
              <a:rPr lang="en-US" sz="3600" dirty="0"/>
              <a:t> </a:t>
            </a:r>
            <a:r>
              <a:rPr lang="en-US" sz="3600" dirty="0" err="1"/>
              <a:t>პროდუქტის</a:t>
            </a:r>
            <a:r>
              <a:rPr lang="en-US" sz="3600" dirty="0"/>
              <a:t> </a:t>
            </a:r>
            <a:r>
              <a:rPr lang="en-US" sz="3600" dirty="0" err="1"/>
              <a:t>დაშვება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17054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აღიარებითი</a:t>
            </a:r>
            <a:r>
              <a:rPr lang="en-US" dirty="0"/>
              <a:t> </a:t>
            </a:r>
            <a:r>
              <a:rPr lang="en-US" dirty="0" err="1"/>
              <a:t>რეჟიმი</a:t>
            </a:r>
            <a:r>
              <a:rPr lang="en-US" dirty="0"/>
              <a:t> </a:t>
            </a:r>
            <a:r>
              <a:rPr lang="en-US" dirty="0" err="1"/>
              <a:t>გამოიყენება</a:t>
            </a:r>
            <a:r>
              <a:rPr lang="en-US" dirty="0"/>
              <a:t> </a:t>
            </a:r>
            <a:r>
              <a:rPr lang="en-US" dirty="0" err="1"/>
              <a:t>იმ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მიმართ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ქვეყნის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სახელმწიფოთაშორისი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პროდუქტების</a:t>
            </a:r>
            <a:r>
              <a:rPr lang="en-US" dirty="0"/>
              <a:t> </a:t>
            </a:r>
            <a:r>
              <a:rPr lang="en-US" dirty="0" err="1"/>
              <a:t>მარეგულირებელი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ორგანოს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დაშვებულია</a:t>
            </a:r>
            <a:r>
              <a:rPr lang="en-US" dirty="0"/>
              <a:t> </a:t>
            </a:r>
            <a:r>
              <a:rPr lang="en-US" dirty="0" err="1"/>
              <a:t>შესაბამის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endParaRPr lang="en-US" dirty="0"/>
          </a:p>
          <a:p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მთავრობა</a:t>
            </a:r>
            <a:r>
              <a:rPr lang="en-US" dirty="0"/>
              <a:t> </a:t>
            </a:r>
            <a:r>
              <a:rPr lang="en-US" dirty="0" err="1"/>
              <a:t>ადგენს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ქვეყნების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სახელმწიფოთაშორისი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პროდუქტების</a:t>
            </a:r>
            <a:r>
              <a:rPr lang="en-US" dirty="0"/>
              <a:t> </a:t>
            </a:r>
            <a:r>
              <a:rPr lang="en-US" dirty="0" err="1"/>
              <a:t>მარეგულირებელი</a:t>
            </a:r>
            <a:r>
              <a:rPr lang="en-US" dirty="0"/>
              <a:t> </a:t>
            </a:r>
            <a:r>
              <a:rPr lang="en-US" dirty="0" err="1"/>
              <a:t>სახელმწიფო</a:t>
            </a:r>
            <a:r>
              <a:rPr lang="en-US" dirty="0"/>
              <a:t> </a:t>
            </a:r>
            <a:r>
              <a:rPr lang="en-US" dirty="0" err="1"/>
              <a:t>ორგანოების</a:t>
            </a:r>
            <a:r>
              <a:rPr lang="en-US" dirty="0"/>
              <a:t> </a:t>
            </a:r>
            <a:r>
              <a:rPr lang="en-US" dirty="0" err="1"/>
              <a:t>სიას</a:t>
            </a:r>
            <a:r>
              <a:rPr lang="en-US" dirty="0"/>
              <a:t> 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რეგისტრირებული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აღიარების</a:t>
            </a:r>
            <a:r>
              <a:rPr lang="en-US" dirty="0"/>
              <a:t> </a:t>
            </a:r>
            <a:r>
              <a:rPr lang="en-US" dirty="0" err="1"/>
              <a:t>მიზნით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აღიარებითი რეჟიმი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7199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/>
              <a:t>აღირებითი რეჟიმის ქვეყნები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114800" cy="5185106"/>
          </a:xfrm>
        </p:spPr>
        <p:txBody>
          <a:bodyPr>
            <a:normAutofit fontScale="85000" lnSpcReduction="20000"/>
          </a:bodyPr>
          <a:lstStyle/>
          <a:p>
            <a:r>
              <a:rPr lang="ka-GE" dirty="0"/>
              <a:t>აშშ</a:t>
            </a:r>
          </a:p>
          <a:p>
            <a:r>
              <a:rPr lang="ka-GE" dirty="0"/>
              <a:t>ავსტრალია</a:t>
            </a:r>
          </a:p>
          <a:p>
            <a:r>
              <a:rPr lang="ka-GE" dirty="0"/>
              <a:t>ავსტრია</a:t>
            </a:r>
          </a:p>
          <a:p>
            <a:r>
              <a:rPr lang="ka-GE" dirty="0"/>
              <a:t>ახალი ზელანდია</a:t>
            </a:r>
          </a:p>
          <a:p>
            <a:r>
              <a:rPr lang="ka-GE" dirty="0"/>
              <a:t>ბელგია</a:t>
            </a:r>
          </a:p>
          <a:p>
            <a:r>
              <a:rPr lang="ka-GE" dirty="0"/>
              <a:t>ბულგარეთი</a:t>
            </a:r>
          </a:p>
          <a:p>
            <a:r>
              <a:rPr lang="ka-GE" dirty="0"/>
              <a:t>გაერთიანებული სამეფო</a:t>
            </a:r>
          </a:p>
          <a:p>
            <a:r>
              <a:rPr lang="ka-GE" dirty="0"/>
              <a:t>გერმანია</a:t>
            </a:r>
          </a:p>
          <a:p>
            <a:r>
              <a:rPr lang="ka-GE" dirty="0"/>
              <a:t>დანია</a:t>
            </a:r>
          </a:p>
          <a:p>
            <a:r>
              <a:rPr lang="ka-GE" dirty="0"/>
              <a:t>ესტონეთი</a:t>
            </a:r>
          </a:p>
          <a:p>
            <a:r>
              <a:rPr lang="ka-GE" dirty="0"/>
              <a:t>ესპანეთი</a:t>
            </a:r>
          </a:p>
          <a:p>
            <a:r>
              <a:rPr lang="ka-GE" dirty="0"/>
              <a:t>ირლანდია</a:t>
            </a:r>
          </a:p>
          <a:p>
            <a:r>
              <a:rPr lang="ka-GE" dirty="0"/>
              <a:t>იტალია</a:t>
            </a:r>
          </a:p>
          <a:p>
            <a:r>
              <a:rPr lang="ka-GE" dirty="0"/>
              <a:t>იაპონია</a:t>
            </a:r>
          </a:p>
          <a:p>
            <a:r>
              <a:rPr lang="ka-GE" dirty="0"/>
              <a:t>ისლანდია</a:t>
            </a:r>
          </a:p>
          <a:p>
            <a:r>
              <a:rPr lang="ka-GE" dirty="0"/>
              <a:t>ისრაელი</a:t>
            </a:r>
          </a:p>
          <a:p>
            <a:r>
              <a:rPr lang="ka-GE" dirty="0"/>
              <a:t>კანადა</a:t>
            </a:r>
          </a:p>
          <a:p>
            <a:endParaRPr lang="ka-GE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270375" cy="5261306"/>
          </a:xfrm>
        </p:spPr>
        <p:txBody>
          <a:bodyPr>
            <a:normAutofit fontScale="85000" lnSpcReduction="20000"/>
          </a:bodyPr>
          <a:lstStyle/>
          <a:p>
            <a:r>
              <a:rPr lang="ka-GE" dirty="0"/>
              <a:t>კვიპროსი</a:t>
            </a:r>
          </a:p>
          <a:p>
            <a:r>
              <a:rPr lang="ka-GE" dirty="0"/>
              <a:t>კირეა</a:t>
            </a:r>
          </a:p>
          <a:p>
            <a:r>
              <a:rPr lang="ka-GE" dirty="0"/>
              <a:t>ლუქსემბურგი</a:t>
            </a:r>
          </a:p>
          <a:p>
            <a:r>
              <a:rPr lang="ka-GE" dirty="0"/>
              <a:t>ლატვია</a:t>
            </a:r>
          </a:p>
          <a:p>
            <a:r>
              <a:rPr lang="ka-GE" dirty="0"/>
              <a:t>ლიტვა</a:t>
            </a:r>
          </a:p>
          <a:p>
            <a:r>
              <a:rPr lang="ka-GE" dirty="0"/>
              <a:t>მალტა</a:t>
            </a:r>
          </a:p>
          <a:p>
            <a:r>
              <a:rPr lang="ka-GE" dirty="0"/>
              <a:t>ნიდერლანდები</a:t>
            </a:r>
          </a:p>
          <a:p>
            <a:r>
              <a:rPr lang="ka-GE" dirty="0"/>
              <a:t>ნორვეგია</a:t>
            </a:r>
          </a:p>
          <a:p>
            <a:r>
              <a:rPr lang="ka-GE" dirty="0"/>
              <a:t>პორტუგალია</a:t>
            </a:r>
          </a:p>
          <a:p>
            <a:r>
              <a:rPr lang="ka-GE" dirty="0"/>
              <a:t>პოლონეთი</a:t>
            </a:r>
          </a:p>
          <a:p>
            <a:r>
              <a:rPr lang="ka-GE" dirty="0"/>
              <a:t>რუმინეთი</a:t>
            </a:r>
          </a:p>
          <a:p>
            <a:r>
              <a:rPr lang="ka-GE" dirty="0"/>
              <a:t>საფრანგეთი</a:t>
            </a:r>
          </a:p>
          <a:p>
            <a:r>
              <a:rPr lang="ka-GE" dirty="0"/>
              <a:t>საბერძნეთი</a:t>
            </a:r>
          </a:p>
          <a:p>
            <a:r>
              <a:rPr lang="ka-GE" dirty="0"/>
              <a:t>სლოვალია</a:t>
            </a:r>
          </a:p>
          <a:p>
            <a:r>
              <a:rPr lang="ka-GE" dirty="0"/>
              <a:t>სლოვანია</a:t>
            </a:r>
          </a:p>
          <a:p>
            <a:r>
              <a:rPr lang="ka-GE" dirty="0"/>
              <a:t>უნგრეთი</a:t>
            </a:r>
          </a:p>
          <a:p>
            <a:r>
              <a:rPr lang="ka-GE" dirty="0"/>
              <a:t>ფინეთი</a:t>
            </a:r>
          </a:p>
          <a:p>
            <a:r>
              <a:rPr lang="ka-GE" dirty="0"/>
              <a:t>შვედეთი</a:t>
            </a:r>
          </a:p>
          <a:p>
            <a:r>
              <a:rPr lang="ka-GE" dirty="0"/>
              <a:t>შვეიცარია</a:t>
            </a:r>
          </a:p>
          <a:p>
            <a:r>
              <a:rPr lang="ka-GE" dirty="0"/>
              <a:t>ჩეხეთი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944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066800"/>
            <a:ext cx="8077200" cy="5376672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en-US" dirty="0" err="1"/>
              <a:t>ინსტრუქცი</a:t>
            </a:r>
            <a:r>
              <a:rPr lang="ka-GE" dirty="0"/>
              <a:t>ა </a:t>
            </a:r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:</a:t>
            </a:r>
            <a:r>
              <a:rPr lang="ka-GE" dirty="0"/>
              <a:t> </a:t>
            </a:r>
            <a:r>
              <a:rPr lang="en-US" dirty="0" err="1"/>
              <a:t>ფორმა</a:t>
            </a:r>
            <a:r>
              <a:rPr lang="ka-GE" dirty="0"/>
              <a:t> და დოზირება, </a:t>
            </a:r>
            <a:r>
              <a:rPr lang="en-US" dirty="0" err="1"/>
              <a:t>მარკირების</a:t>
            </a:r>
            <a:r>
              <a:rPr lang="en-US" dirty="0"/>
              <a:t> </a:t>
            </a:r>
            <a:r>
              <a:rPr lang="en-US" dirty="0" err="1"/>
              <a:t>ნიმუში</a:t>
            </a:r>
            <a:r>
              <a:rPr lang="en-US" dirty="0"/>
              <a:t>, </a:t>
            </a:r>
            <a:r>
              <a:rPr lang="en-US" dirty="0" err="1"/>
              <a:t>რეფერენს-სტანდარტი</a:t>
            </a:r>
            <a:r>
              <a:rPr lang="en-US" dirty="0"/>
              <a:t> 2 </a:t>
            </a:r>
            <a:r>
              <a:rPr lang="en-US" dirty="0" err="1"/>
              <a:t>ანალიზის</a:t>
            </a:r>
            <a:r>
              <a:rPr lang="en-US" dirty="0"/>
              <a:t> </a:t>
            </a:r>
            <a:r>
              <a:rPr lang="en-US" dirty="0" err="1"/>
              <a:t>ჩასატარებლად</a:t>
            </a:r>
            <a:r>
              <a:rPr lang="en-US" dirty="0"/>
              <a:t> </a:t>
            </a:r>
            <a:r>
              <a:rPr lang="en-US" dirty="0" err="1"/>
              <a:t>საკმარისი</a:t>
            </a:r>
            <a:r>
              <a:rPr lang="en-US" dirty="0"/>
              <a:t> </a:t>
            </a:r>
            <a:r>
              <a:rPr lang="en-US" dirty="0" err="1"/>
              <a:t>რაოდენობით</a:t>
            </a:r>
            <a:r>
              <a:rPr lang="en-US" dirty="0"/>
              <a:t> </a:t>
            </a:r>
            <a:endParaRPr lang="ka-GE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დაშვების</a:t>
            </a:r>
            <a:r>
              <a:rPr lang="en-US" dirty="0"/>
              <a:t> </a:t>
            </a:r>
            <a:r>
              <a:rPr lang="en-US" dirty="0" err="1"/>
              <a:t>ვადა</a:t>
            </a:r>
            <a:endParaRPr lang="ka-GE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შესაბამის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დაშვების</a:t>
            </a:r>
            <a:r>
              <a:rPr lang="en-US" dirty="0"/>
              <a:t> </a:t>
            </a:r>
            <a:r>
              <a:rPr lang="en-US" dirty="0" err="1"/>
              <a:t>უნიკალური</a:t>
            </a:r>
            <a:r>
              <a:rPr lang="en-US" dirty="0"/>
              <a:t> (</a:t>
            </a:r>
            <a:r>
              <a:rPr lang="en-US" dirty="0" err="1"/>
              <a:t>ავტორიზაციის</a:t>
            </a:r>
            <a:r>
              <a:rPr lang="en-US" dirty="0"/>
              <a:t>) </a:t>
            </a:r>
            <a:r>
              <a:rPr lang="en-US" dirty="0" err="1"/>
              <a:t>ნომერი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სერტიფიკატი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 </a:t>
            </a:r>
            <a:r>
              <a:rPr lang="en-US" dirty="0" err="1"/>
              <a:t>ნიმუში</a:t>
            </a:r>
            <a:r>
              <a:rPr lang="en-US" dirty="0"/>
              <a:t> – 2 </a:t>
            </a:r>
            <a:r>
              <a:rPr lang="en-US" dirty="0" err="1"/>
              <a:t>სტანდარტული</a:t>
            </a:r>
            <a:r>
              <a:rPr lang="en-US" dirty="0"/>
              <a:t> </a:t>
            </a:r>
            <a:r>
              <a:rPr lang="en-US" dirty="0" err="1"/>
              <a:t>შეფუთვა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2 </a:t>
            </a:r>
            <a:r>
              <a:rPr lang="en-US" dirty="0" err="1"/>
              <a:t>ანალიზისთვის</a:t>
            </a:r>
            <a:r>
              <a:rPr lang="en-US" dirty="0"/>
              <a:t> </a:t>
            </a:r>
            <a:r>
              <a:rPr lang="en-US" dirty="0" err="1"/>
              <a:t>საჭირო</a:t>
            </a:r>
            <a:r>
              <a:rPr lang="en-US" dirty="0"/>
              <a:t> </a:t>
            </a:r>
            <a:r>
              <a:rPr lang="en-US" dirty="0" err="1"/>
              <a:t>რაოდენობა</a:t>
            </a: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ka-GE" dirty="0"/>
              <a:t>ჰომოლოგიური დოკუმენტები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4111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a-GE" dirty="0"/>
              <a:t>ს</a:t>
            </a:r>
            <a:r>
              <a:rPr lang="en-US" dirty="0" err="1"/>
              <a:t>არეგისტრაციო</a:t>
            </a:r>
            <a:r>
              <a:rPr lang="en-US" dirty="0"/>
              <a:t> </a:t>
            </a:r>
            <a:r>
              <a:rPr lang="en-US" dirty="0" err="1"/>
              <a:t>დოკუმენტები</a:t>
            </a:r>
            <a:r>
              <a:rPr lang="en-US" dirty="0"/>
              <a:t> </a:t>
            </a:r>
            <a:r>
              <a:rPr lang="en-US" dirty="0" err="1"/>
              <a:t>შედგება</a:t>
            </a:r>
            <a:r>
              <a:rPr lang="en-US" dirty="0"/>
              <a:t> </a:t>
            </a:r>
            <a:r>
              <a:rPr lang="en-US" dirty="0" err="1"/>
              <a:t>ადმინისტრაციული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მეცნიერულ</a:t>
            </a:r>
            <a:r>
              <a:rPr lang="ka-GE" dirty="0"/>
              <a:t>-</a:t>
            </a:r>
            <a:r>
              <a:rPr lang="en-US" dirty="0" err="1"/>
              <a:t>ტექნიკური</a:t>
            </a:r>
            <a:r>
              <a:rPr lang="en-US" dirty="0"/>
              <a:t> </a:t>
            </a:r>
            <a:r>
              <a:rPr lang="en-US" dirty="0" err="1"/>
              <a:t>ნაწილებისაგან</a:t>
            </a:r>
            <a:endParaRPr lang="ka-GE" dirty="0"/>
          </a:p>
          <a:p>
            <a:r>
              <a:rPr lang="en-US" dirty="0" err="1"/>
              <a:t>სააგენტო</a:t>
            </a:r>
            <a:r>
              <a:rPr lang="en-US" dirty="0"/>
              <a:t> </a:t>
            </a:r>
            <a:r>
              <a:rPr lang="en-US" dirty="0" err="1"/>
              <a:t>ახორციელებს</a:t>
            </a:r>
            <a:r>
              <a:rPr lang="en-US" dirty="0"/>
              <a:t> </a:t>
            </a:r>
            <a:r>
              <a:rPr lang="en-US" dirty="0" err="1"/>
              <a:t>მათ</a:t>
            </a:r>
            <a:r>
              <a:rPr lang="en-US" dirty="0"/>
              <a:t> </a:t>
            </a:r>
            <a:r>
              <a:rPr lang="en-US" dirty="0" err="1"/>
              <a:t>ადმინისტრაციულ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მეცნიერულ-ტექნიკურ</a:t>
            </a:r>
            <a:r>
              <a:rPr lang="en-US" dirty="0"/>
              <a:t> </a:t>
            </a:r>
            <a:r>
              <a:rPr lang="en-US" dirty="0" err="1"/>
              <a:t>ექსპერტიზას</a:t>
            </a:r>
            <a:endParaRPr lang="ka-GE" dirty="0"/>
          </a:p>
          <a:p>
            <a:r>
              <a:rPr lang="en-US" dirty="0" err="1"/>
              <a:t>სარეგისტრაციო</a:t>
            </a:r>
            <a:r>
              <a:rPr lang="en-US" dirty="0"/>
              <a:t> </a:t>
            </a:r>
            <a:r>
              <a:rPr lang="en-US" dirty="0" err="1"/>
              <a:t>დოკუმენტები</a:t>
            </a:r>
            <a:r>
              <a:rPr lang="en-US" dirty="0"/>
              <a:t> </a:t>
            </a:r>
            <a:r>
              <a:rPr lang="en-US" dirty="0" err="1"/>
              <a:t>ექვემდებარება</a:t>
            </a:r>
            <a:r>
              <a:rPr lang="en-US" dirty="0"/>
              <a:t> </a:t>
            </a:r>
            <a:r>
              <a:rPr lang="en-US" dirty="0" err="1"/>
              <a:t>შემდგომ</a:t>
            </a:r>
            <a:r>
              <a:rPr lang="en-US" dirty="0"/>
              <a:t> </a:t>
            </a:r>
            <a:r>
              <a:rPr lang="en-US" dirty="0" err="1"/>
              <a:t>მეცნიერულ-ტექნიკურ</a:t>
            </a:r>
            <a:r>
              <a:rPr lang="en-US" dirty="0"/>
              <a:t> </a:t>
            </a:r>
            <a:r>
              <a:rPr lang="en-US" dirty="0" err="1"/>
              <a:t>ექსპერტიზას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სტანდარტიზაციის</a:t>
            </a:r>
            <a:r>
              <a:rPr lang="en-US" dirty="0"/>
              <a:t>, </a:t>
            </a:r>
            <a:r>
              <a:rPr lang="en-US" dirty="0" err="1"/>
              <a:t>ხარისხის</a:t>
            </a:r>
            <a:r>
              <a:rPr lang="en-US" dirty="0"/>
              <a:t>, </a:t>
            </a:r>
            <a:r>
              <a:rPr lang="en-US" dirty="0" err="1"/>
              <a:t>უსაფრთხოობისა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თერაპიული</a:t>
            </a:r>
            <a:r>
              <a:rPr lang="en-US" dirty="0"/>
              <a:t> </a:t>
            </a:r>
            <a:r>
              <a:rPr lang="en-US" dirty="0" err="1"/>
              <a:t>ეფექტიანობის</a:t>
            </a:r>
            <a:r>
              <a:rPr lang="en-US" dirty="0"/>
              <a:t> </a:t>
            </a:r>
            <a:r>
              <a:rPr lang="en-US" dirty="0" err="1"/>
              <a:t>დადგენის</a:t>
            </a:r>
            <a:r>
              <a:rPr lang="en-US" dirty="0"/>
              <a:t> </a:t>
            </a:r>
            <a:r>
              <a:rPr lang="en-US" dirty="0" err="1"/>
              <a:t>მიზნით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რეგისტრაციის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ეროვნული</a:t>
            </a:r>
            <a:r>
              <a:rPr lang="en-US" dirty="0">
                <a:effectLst/>
              </a:rPr>
              <a:t>  </a:t>
            </a:r>
            <a:r>
              <a:rPr lang="en-US" dirty="0" err="1">
                <a:effectLst/>
              </a:rPr>
              <a:t>რეჟიმი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1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endParaRPr lang="ka-GE" dirty="0"/>
          </a:p>
          <a:p>
            <a:endParaRPr lang="ka-GE" dirty="0"/>
          </a:p>
          <a:p>
            <a:endParaRPr lang="ka-GE" dirty="0"/>
          </a:p>
          <a:p>
            <a:r>
              <a:rPr lang="ka-GE" dirty="0"/>
              <a:t>სამედიცინო საქმიანობა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2649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45259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800" dirty="0" err="1"/>
              <a:t>ფარმაცევტული</a:t>
            </a:r>
            <a:r>
              <a:rPr lang="en-US" sz="1800" dirty="0"/>
              <a:t> </a:t>
            </a:r>
            <a:r>
              <a:rPr lang="en-US" sz="1800" dirty="0" err="1"/>
              <a:t>პროდუქტის</a:t>
            </a:r>
            <a:r>
              <a:rPr lang="en-US" sz="1800" dirty="0"/>
              <a:t> </a:t>
            </a:r>
            <a:r>
              <a:rPr lang="en-US" sz="1800" dirty="0" err="1"/>
              <a:t>წარმოება</a:t>
            </a:r>
            <a:r>
              <a:rPr lang="en-US" sz="1800" dirty="0"/>
              <a:t> </a:t>
            </a:r>
            <a:r>
              <a:rPr lang="en-US" sz="1800" dirty="0" err="1"/>
              <a:t>ექვემდებარება</a:t>
            </a:r>
            <a:r>
              <a:rPr lang="en-US" sz="1800" dirty="0"/>
              <a:t> </a:t>
            </a:r>
            <a:r>
              <a:rPr lang="en-US" sz="1800" dirty="0" err="1"/>
              <a:t>სანებართვო</a:t>
            </a:r>
            <a:r>
              <a:rPr lang="en-US" sz="1800" dirty="0"/>
              <a:t> </a:t>
            </a:r>
            <a:r>
              <a:rPr lang="en-US" sz="1800" dirty="0" err="1"/>
              <a:t>რეჟიმს</a:t>
            </a:r>
            <a:r>
              <a:rPr lang="en-US" sz="1800" dirty="0"/>
              <a:t>. </a:t>
            </a:r>
          </a:p>
          <a:p>
            <a:pPr>
              <a:spcBef>
                <a:spcPts val="600"/>
              </a:spcBef>
            </a:pPr>
            <a:r>
              <a:rPr lang="en-US" sz="1800" dirty="0" err="1"/>
              <a:t>საქართველო</a:t>
            </a:r>
            <a:r>
              <a:rPr lang="en-US" sz="1800" dirty="0"/>
              <a:t> </a:t>
            </a:r>
            <a:r>
              <a:rPr lang="en-US" sz="1800" dirty="0" err="1"/>
              <a:t>შერჩევით</a:t>
            </a:r>
            <a:r>
              <a:rPr lang="en-US" sz="1800" dirty="0"/>
              <a:t> </a:t>
            </a:r>
            <a:r>
              <a:rPr lang="en-US" sz="1800" dirty="0" err="1"/>
              <a:t>აღიარებს</a:t>
            </a:r>
            <a:r>
              <a:rPr lang="en-US" sz="1800" dirty="0"/>
              <a:t> </a:t>
            </a:r>
            <a:r>
              <a:rPr lang="en-US" sz="1800" dirty="0" err="1"/>
              <a:t>საერთაშორისო</a:t>
            </a:r>
            <a:r>
              <a:rPr lang="en-US" sz="1800" dirty="0"/>
              <a:t>, </a:t>
            </a:r>
            <a:r>
              <a:rPr lang="en-US" sz="1800" dirty="0" err="1"/>
              <a:t>რეგიონული</a:t>
            </a:r>
            <a:r>
              <a:rPr lang="en-US" sz="1800" dirty="0"/>
              <a:t> </a:t>
            </a:r>
            <a:r>
              <a:rPr lang="en-US" sz="1800" dirty="0" err="1"/>
              <a:t>და</a:t>
            </a:r>
            <a:r>
              <a:rPr lang="en-US" sz="1800" dirty="0"/>
              <a:t> </a:t>
            </a:r>
            <a:r>
              <a:rPr lang="en-US" sz="1800" dirty="0" err="1"/>
              <a:t>ნაციონალური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(</a:t>
            </a:r>
            <a:r>
              <a:rPr lang="en-US" sz="1800" dirty="0" err="1"/>
              <a:t>კარგი</a:t>
            </a:r>
            <a:r>
              <a:rPr lang="en-US" sz="1800" dirty="0"/>
              <a:t> </a:t>
            </a:r>
            <a:r>
              <a:rPr lang="en-US" sz="1800" dirty="0" err="1"/>
              <a:t>საწარმოო</a:t>
            </a:r>
            <a:r>
              <a:rPr lang="en-US" sz="1800" dirty="0"/>
              <a:t> </a:t>
            </a:r>
            <a:r>
              <a:rPr lang="en-US" sz="1800" dirty="0" err="1"/>
              <a:t>პრაქტიკის</a:t>
            </a:r>
            <a:r>
              <a:rPr lang="en-US" sz="1800" dirty="0"/>
              <a:t>) </a:t>
            </a:r>
            <a:r>
              <a:rPr lang="en-US" sz="1800" dirty="0" err="1"/>
              <a:t>სტანდარტების</a:t>
            </a:r>
            <a:r>
              <a:rPr lang="en-US" sz="1800" dirty="0"/>
              <a:t> </a:t>
            </a:r>
            <a:r>
              <a:rPr lang="en-US" sz="1800" dirty="0" err="1"/>
              <a:t>ნუსხას</a:t>
            </a:r>
            <a:endParaRPr lang="en-US" sz="1800" dirty="0"/>
          </a:p>
          <a:p>
            <a:pPr lvl="1">
              <a:spcBef>
                <a:spcPts val="600"/>
              </a:spcBef>
            </a:pPr>
            <a:r>
              <a:rPr lang="ka-GE" sz="1800" dirty="0"/>
              <a:t>ჯანმოს</a:t>
            </a:r>
            <a:r>
              <a:rPr lang="en-US" sz="1800" dirty="0"/>
              <a:t>  GMP </a:t>
            </a:r>
            <a:r>
              <a:rPr lang="en-US" sz="1800" dirty="0" err="1"/>
              <a:t>სტანდარტი</a:t>
            </a:r>
            <a:r>
              <a:rPr lang="en-US" sz="1800" dirty="0"/>
              <a:t> (WHO GMP).		  </a:t>
            </a:r>
          </a:p>
          <a:p>
            <a:pPr lvl="1">
              <a:spcBef>
                <a:spcPts val="600"/>
              </a:spcBef>
            </a:pPr>
            <a:r>
              <a:rPr lang="en-US" sz="1800" dirty="0" err="1"/>
              <a:t>ევროკომისიის</a:t>
            </a:r>
            <a:r>
              <a:rPr lang="en-US" sz="1800" dirty="0"/>
              <a:t> </a:t>
            </a:r>
            <a:r>
              <a:rPr lang="en-US" sz="1800" dirty="0" err="1"/>
              <a:t>მიერ</a:t>
            </a:r>
            <a:r>
              <a:rPr lang="en-US" sz="1800" dirty="0"/>
              <a:t> </a:t>
            </a:r>
            <a:r>
              <a:rPr lang="en-US" sz="1800" dirty="0" err="1"/>
              <a:t>აღიარებული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</a:t>
            </a:r>
            <a:r>
              <a:rPr lang="en-US" sz="1800" dirty="0" err="1"/>
              <a:t>სტანდარტი</a:t>
            </a:r>
            <a:r>
              <a:rPr lang="en-US" sz="1800" dirty="0"/>
              <a:t> 	</a:t>
            </a:r>
          </a:p>
          <a:p>
            <a:pPr lvl="1">
              <a:spcBef>
                <a:spcPts val="600"/>
              </a:spcBef>
            </a:pPr>
            <a:r>
              <a:rPr lang="ka-GE" sz="1800" dirty="0"/>
              <a:t>აშშ-ის </a:t>
            </a:r>
            <a:r>
              <a:rPr lang="en-US" sz="1800" dirty="0" err="1"/>
              <a:t>საკვებისა</a:t>
            </a:r>
            <a:r>
              <a:rPr lang="en-US" sz="1800" dirty="0"/>
              <a:t> </a:t>
            </a:r>
            <a:r>
              <a:rPr lang="en-US" sz="1800" dirty="0" err="1"/>
              <a:t>და</a:t>
            </a:r>
            <a:r>
              <a:rPr lang="en-US" sz="1800" dirty="0"/>
              <a:t> </a:t>
            </a:r>
            <a:r>
              <a:rPr lang="en-US" sz="1800" dirty="0" err="1"/>
              <a:t>წამლების</a:t>
            </a:r>
            <a:r>
              <a:rPr lang="en-US" sz="1800" dirty="0"/>
              <a:t> </a:t>
            </a:r>
            <a:r>
              <a:rPr lang="en-US" sz="1800" dirty="0" err="1"/>
              <a:t>ადმინისტრაციის</a:t>
            </a:r>
            <a:r>
              <a:rPr lang="en-US" sz="1800" dirty="0"/>
              <a:t> </a:t>
            </a:r>
            <a:r>
              <a:rPr lang="en-US" sz="1800" dirty="0" err="1"/>
              <a:t>მიერ</a:t>
            </a:r>
            <a:r>
              <a:rPr lang="en-US" sz="1800" dirty="0"/>
              <a:t> </a:t>
            </a:r>
            <a:r>
              <a:rPr lang="en-US" sz="1800" dirty="0" err="1"/>
              <a:t>აღიარებული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</a:t>
            </a:r>
            <a:r>
              <a:rPr lang="en-US" sz="1800" dirty="0" err="1"/>
              <a:t>სტანდარტი</a:t>
            </a:r>
            <a:r>
              <a:rPr lang="en-US" sz="1800" dirty="0"/>
              <a:t> 	</a:t>
            </a:r>
            <a:endParaRPr lang="ka-GE" sz="1800" dirty="0"/>
          </a:p>
          <a:p>
            <a:pPr lvl="1">
              <a:spcBef>
                <a:spcPts val="600"/>
              </a:spcBef>
            </a:pPr>
            <a:r>
              <a:rPr lang="en-US" sz="1800" dirty="0" err="1"/>
              <a:t>ფარმაცევტულ</a:t>
            </a:r>
            <a:r>
              <a:rPr lang="en-US" sz="1800" dirty="0"/>
              <a:t> </a:t>
            </a:r>
            <a:r>
              <a:rPr lang="en-US" sz="1800" dirty="0" err="1"/>
              <a:t>ინსპექციათა</a:t>
            </a:r>
            <a:r>
              <a:rPr lang="en-US" sz="1800" dirty="0"/>
              <a:t> </a:t>
            </a:r>
            <a:r>
              <a:rPr lang="en-US" sz="1800" dirty="0" err="1"/>
              <a:t>თანამშრომლობის</a:t>
            </a:r>
            <a:r>
              <a:rPr lang="en-US" sz="1800" dirty="0"/>
              <a:t> </a:t>
            </a:r>
            <a:r>
              <a:rPr lang="en-US" sz="1800" dirty="0" err="1"/>
              <a:t>მიერ</a:t>
            </a:r>
            <a:r>
              <a:rPr lang="en-US" sz="1800" dirty="0"/>
              <a:t> </a:t>
            </a:r>
            <a:r>
              <a:rPr lang="en-US" sz="1800" dirty="0" err="1"/>
              <a:t>აღიარებული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</a:t>
            </a:r>
            <a:r>
              <a:rPr lang="en-US" sz="1800" dirty="0" err="1"/>
              <a:t>სტანდარტი</a:t>
            </a:r>
            <a:r>
              <a:rPr lang="en-US" sz="1800" dirty="0"/>
              <a:t> 		     </a:t>
            </a:r>
            <a:endParaRPr lang="ka-GE" sz="1800" dirty="0"/>
          </a:p>
          <a:p>
            <a:pPr lvl="1">
              <a:spcBef>
                <a:spcPts val="600"/>
              </a:spcBef>
            </a:pPr>
            <a:r>
              <a:rPr lang="en-US" sz="1800" dirty="0" err="1"/>
              <a:t>ჰარმონიზაციის</a:t>
            </a:r>
            <a:r>
              <a:rPr lang="en-US" sz="1800" dirty="0"/>
              <a:t> </a:t>
            </a:r>
            <a:r>
              <a:rPr lang="en-US" sz="1800" dirty="0" err="1"/>
              <a:t>საერთაშორისო</a:t>
            </a:r>
            <a:r>
              <a:rPr lang="en-US" sz="1800" dirty="0"/>
              <a:t> </a:t>
            </a:r>
            <a:r>
              <a:rPr lang="en-US" sz="1800" dirty="0" err="1"/>
              <a:t>კონფერენციის</a:t>
            </a:r>
            <a:r>
              <a:rPr lang="en-US" sz="1800" dirty="0"/>
              <a:t> </a:t>
            </a:r>
            <a:r>
              <a:rPr lang="en-US" sz="1800" dirty="0" err="1"/>
              <a:t>მიერ</a:t>
            </a:r>
            <a:r>
              <a:rPr lang="en-US" sz="1800" dirty="0"/>
              <a:t> </a:t>
            </a:r>
            <a:r>
              <a:rPr lang="en-US" sz="1800" dirty="0" err="1"/>
              <a:t>აღიარებული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</a:t>
            </a:r>
            <a:r>
              <a:rPr lang="en-US" sz="1800" dirty="0" err="1"/>
              <a:t>სტანდარტი</a:t>
            </a:r>
            <a:r>
              <a:rPr lang="en-US" sz="18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1800" dirty="0" err="1"/>
              <a:t>ფარმაცევტულ</a:t>
            </a:r>
            <a:r>
              <a:rPr lang="en-US" sz="1800" dirty="0"/>
              <a:t> </a:t>
            </a:r>
            <a:r>
              <a:rPr lang="en-US" sz="1800" dirty="0" err="1"/>
              <a:t>საწარმოებს</a:t>
            </a:r>
            <a:r>
              <a:rPr lang="en-US" sz="1800" dirty="0"/>
              <a:t> </a:t>
            </a:r>
            <a:r>
              <a:rPr lang="en-US" sz="1800" dirty="0" err="1"/>
              <a:t>უფლება</a:t>
            </a:r>
            <a:r>
              <a:rPr lang="en-US" sz="1800" dirty="0"/>
              <a:t> </a:t>
            </a:r>
            <a:r>
              <a:rPr lang="en-US" sz="1800" dirty="0" err="1"/>
              <a:t>აქვთ</a:t>
            </a:r>
            <a:r>
              <a:rPr lang="en-US" sz="1800" dirty="0"/>
              <a:t>, </a:t>
            </a:r>
            <a:r>
              <a:rPr lang="en-US" sz="1800" dirty="0" err="1"/>
              <a:t>ნებაყოფლობით</a:t>
            </a:r>
            <a:r>
              <a:rPr lang="en-US" sz="1800" dirty="0"/>
              <a:t> </a:t>
            </a:r>
            <a:r>
              <a:rPr lang="en-US" sz="1800" dirty="0" err="1"/>
              <a:t>დანერგონ</a:t>
            </a:r>
            <a:r>
              <a:rPr lang="en-US" sz="1800" dirty="0"/>
              <a:t> GMP-</a:t>
            </a:r>
            <a:r>
              <a:rPr lang="en-US" sz="1800" dirty="0" err="1"/>
              <a:t>ის</a:t>
            </a:r>
            <a:r>
              <a:rPr lang="en-US" sz="1800" dirty="0"/>
              <a:t> </a:t>
            </a:r>
            <a:r>
              <a:rPr lang="en-US" sz="1800" dirty="0" err="1"/>
              <a:t>რომელიმე</a:t>
            </a:r>
            <a:r>
              <a:rPr lang="en-US" sz="1800" dirty="0"/>
              <a:t> </a:t>
            </a:r>
            <a:r>
              <a:rPr lang="en-US" sz="1800" dirty="0" err="1"/>
              <a:t>სტანდარტზე</a:t>
            </a:r>
            <a:r>
              <a:rPr lang="en-US" sz="1800" dirty="0"/>
              <a:t> </a:t>
            </a:r>
            <a:r>
              <a:rPr lang="en-US" sz="1800" dirty="0" err="1"/>
              <a:t>გადასვლა</a:t>
            </a:r>
            <a:r>
              <a:rPr lang="en-US" sz="1800" dirty="0"/>
              <a:t> </a:t>
            </a:r>
            <a:r>
              <a:rPr lang="en-US" sz="1800" dirty="0" err="1"/>
              <a:t>მისი</a:t>
            </a:r>
            <a:r>
              <a:rPr lang="en-US" sz="1800" dirty="0"/>
              <a:t> </a:t>
            </a:r>
            <a:r>
              <a:rPr lang="en-US" sz="1800" dirty="0" err="1"/>
              <a:t>ამოქმედების</a:t>
            </a:r>
            <a:r>
              <a:rPr lang="en-US" sz="1800" dirty="0"/>
              <a:t> </a:t>
            </a:r>
            <a:r>
              <a:rPr lang="en-US" sz="1800" dirty="0" err="1"/>
              <a:t>დრომდ</a:t>
            </a:r>
            <a:r>
              <a:rPr lang="ka-GE" sz="1800" dirty="0"/>
              <a:t>ე</a:t>
            </a: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სამკურნალო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საშუალების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წარმოება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301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4919472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000" dirty="0" err="1"/>
              <a:t>ავტორიზებული</a:t>
            </a:r>
            <a:r>
              <a:rPr lang="en-US" sz="2000" dirty="0"/>
              <a:t> </a:t>
            </a:r>
            <a:r>
              <a:rPr lang="en-US" sz="2000" dirty="0" err="1"/>
              <a:t>აფთიაქი</a:t>
            </a:r>
            <a:r>
              <a:rPr lang="en-US" sz="2000" dirty="0"/>
              <a:t> - </a:t>
            </a:r>
            <a:r>
              <a:rPr lang="en-US" sz="2000" dirty="0" err="1"/>
              <a:t>პირველი</a:t>
            </a:r>
            <a:r>
              <a:rPr lang="en-US" sz="2000" dirty="0"/>
              <a:t>, </a:t>
            </a:r>
            <a:r>
              <a:rPr lang="en-US" sz="2000" dirty="0" err="1"/>
              <a:t>მეორე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მესამე</a:t>
            </a:r>
            <a:r>
              <a:rPr lang="en-US" sz="2000" dirty="0"/>
              <a:t> </a:t>
            </a:r>
            <a:r>
              <a:rPr lang="en-US" sz="2000" dirty="0" err="1"/>
              <a:t>ჯგუფებისათვის</a:t>
            </a:r>
            <a:r>
              <a:rPr lang="en-US" sz="2000" dirty="0"/>
              <a:t> </a:t>
            </a:r>
            <a:r>
              <a:rPr lang="en-US" sz="2000" dirty="0" err="1"/>
              <a:t>მიკუთვნებული</a:t>
            </a:r>
            <a:r>
              <a:rPr lang="en-US" sz="2000" dirty="0"/>
              <a:t> </a:t>
            </a:r>
            <a:r>
              <a:rPr lang="en-US" sz="2000" dirty="0" err="1"/>
              <a:t>ფარმაცევტული</a:t>
            </a:r>
            <a:r>
              <a:rPr lang="en-US" sz="2000" dirty="0"/>
              <a:t> </a:t>
            </a:r>
            <a:r>
              <a:rPr lang="en-US" sz="2000" dirty="0" err="1"/>
              <a:t>პროდუქტების</a:t>
            </a:r>
            <a:r>
              <a:rPr lang="en-US" sz="2000" dirty="0"/>
              <a:t> </a:t>
            </a:r>
            <a:r>
              <a:rPr lang="en-US" sz="2000" dirty="0" err="1"/>
              <a:t>რეალიზაცია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აფთიაქი</a:t>
            </a:r>
            <a:r>
              <a:rPr lang="en-US" sz="2000" dirty="0"/>
              <a:t> (</a:t>
            </a:r>
            <a:r>
              <a:rPr lang="en-US" sz="2000" dirty="0" err="1"/>
              <a:t>სპეციალიზებული</a:t>
            </a:r>
            <a:r>
              <a:rPr lang="en-US" sz="2000" dirty="0"/>
              <a:t> </a:t>
            </a:r>
            <a:r>
              <a:rPr lang="en-US" sz="2000" dirty="0" err="1"/>
              <a:t>სავაჭრო</a:t>
            </a:r>
            <a:r>
              <a:rPr lang="en-US" sz="2000" dirty="0"/>
              <a:t> </a:t>
            </a:r>
            <a:r>
              <a:rPr lang="en-US" sz="2000" dirty="0" err="1"/>
              <a:t>ობიექტი</a:t>
            </a:r>
            <a:r>
              <a:rPr lang="en-US" sz="2000" dirty="0"/>
              <a:t>)- </a:t>
            </a:r>
            <a:r>
              <a:rPr lang="en-US" sz="2000" dirty="0" err="1"/>
              <a:t>დაშვებულია</a:t>
            </a:r>
            <a:r>
              <a:rPr lang="en-US" sz="2000" dirty="0"/>
              <a:t> </a:t>
            </a:r>
            <a:r>
              <a:rPr lang="en-US" sz="2000" dirty="0" err="1"/>
              <a:t>მეორე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მესამე</a:t>
            </a:r>
            <a:r>
              <a:rPr lang="en-US" sz="2000" dirty="0"/>
              <a:t> </a:t>
            </a:r>
            <a:r>
              <a:rPr lang="en-US" sz="2000" dirty="0" err="1"/>
              <a:t>ჯგუფებისათვის</a:t>
            </a:r>
            <a:r>
              <a:rPr lang="en-US" sz="2000" dirty="0"/>
              <a:t> </a:t>
            </a:r>
            <a:r>
              <a:rPr lang="en-US" sz="2000" dirty="0" err="1"/>
              <a:t>მიკუთვნებული</a:t>
            </a:r>
            <a:r>
              <a:rPr lang="en-US" sz="2000" dirty="0"/>
              <a:t> </a:t>
            </a:r>
            <a:r>
              <a:rPr lang="en-US" sz="2000" dirty="0" err="1"/>
              <a:t>ფარმაცევტული</a:t>
            </a:r>
            <a:r>
              <a:rPr lang="en-US" sz="2000" dirty="0"/>
              <a:t> </a:t>
            </a:r>
            <a:r>
              <a:rPr lang="en-US" sz="2000" dirty="0" err="1"/>
              <a:t>პროდუქტების</a:t>
            </a:r>
            <a:r>
              <a:rPr lang="en-US" sz="2000" dirty="0"/>
              <a:t> </a:t>
            </a:r>
            <a:r>
              <a:rPr lang="en-US" sz="2000" dirty="0" err="1"/>
              <a:t>რეალიზაცია</a:t>
            </a:r>
            <a:r>
              <a:rPr lang="en-US" sz="2000" dirty="0"/>
              <a:t> </a:t>
            </a:r>
          </a:p>
          <a:p>
            <a:pPr>
              <a:spcBef>
                <a:spcPts val="600"/>
              </a:spcBef>
            </a:pPr>
            <a:r>
              <a:rPr lang="en-US" sz="2000" dirty="0" err="1"/>
              <a:t>საცალო</a:t>
            </a:r>
            <a:r>
              <a:rPr lang="en-US" sz="2000" dirty="0"/>
              <a:t> </a:t>
            </a:r>
            <a:r>
              <a:rPr lang="en-US" sz="2000" dirty="0" err="1"/>
              <a:t>რეალიზაციის</a:t>
            </a:r>
            <a:r>
              <a:rPr lang="en-US" sz="2000" dirty="0"/>
              <a:t> </a:t>
            </a:r>
            <a:r>
              <a:rPr lang="en-US" sz="2000" dirty="0" err="1"/>
              <a:t>სავაჭრო</a:t>
            </a:r>
            <a:r>
              <a:rPr lang="en-US" sz="2000" dirty="0"/>
              <a:t> </a:t>
            </a:r>
            <a:r>
              <a:rPr lang="en-US" sz="2000" dirty="0" err="1"/>
              <a:t>ობიექტი</a:t>
            </a:r>
            <a:r>
              <a:rPr lang="en-US" sz="2000" dirty="0"/>
              <a:t> - </a:t>
            </a:r>
            <a:r>
              <a:rPr lang="en-US" sz="2000" dirty="0" err="1"/>
              <a:t>მესამე</a:t>
            </a:r>
            <a:r>
              <a:rPr lang="en-US" sz="2000" dirty="0"/>
              <a:t> </a:t>
            </a:r>
            <a:r>
              <a:rPr lang="en-US" sz="2000" dirty="0" err="1"/>
              <a:t>ჯგუფისათვის</a:t>
            </a:r>
            <a:r>
              <a:rPr lang="en-US" sz="2000" dirty="0"/>
              <a:t> </a:t>
            </a:r>
            <a:r>
              <a:rPr lang="en-US" sz="2000" dirty="0" err="1"/>
              <a:t>მიკუთვნებული</a:t>
            </a:r>
            <a:r>
              <a:rPr lang="en-US" sz="2000" dirty="0"/>
              <a:t> </a:t>
            </a:r>
            <a:r>
              <a:rPr lang="en-US" sz="2000" dirty="0" err="1"/>
              <a:t>ფარმაცევტული</a:t>
            </a:r>
            <a:r>
              <a:rPr lang="en-US" sz="2000" dirty="0"/>
              <a:t> </a:t>
            </a:r>
            <a:r>
              <a:rPr lang="en-US" sz="2000" dirty="0" err="1"/>
              <a:t>პროდუქტის</a:t>
            </a:r>
            <a:r>
              <a:rPr lang="en-US" sz="2000" dirty="0"/>
              <a:t> </a:t>
            </a:r>
            <a:r>
              <a:rPr lang="en-US" sz="2000" dirty="0" err="1"/>
              <a:t>რეალიზაცია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იზოლირებული</a:t>
            </a:r>
            <a:r>
              <a:rPr lang="en-US" sz="2000" dirty="0"/>
              <a:t> </a:t>
            </a:r>
            <a:r>
              <a:rPr lang="en-US" sz="2000" dirty="0" err="1"/>
              <a:t>აფთიაქი</a:t>
            </a:r>
            <a:r>
              <a:rPr lang="en-US" sz="2000" dirty="0"/>
              <a:t> (</a:t>
            </a:r>
            <a:r>
              <a:rPr lang="en-US" sz="2000" dirty="0" err="1"/>
              <a:t>სპეციალიზებული</a:t>
            </a:r>
            <a:r>
              <a:rPr lang="en-US" sz="2000" dirty="0"/>
              <a:t> </a:t>
            </a:r>
            <a:r>
              <a:rPr lang="en-US" sz="2000" dirty="0" err="1"/>
              <a:t>სავაჭრო</a:t>
            </a:r>
            <a:r>
              <a:rPr lang="en-US" sz="2000" dirty="0"/>
              <a:t> </a:t>
            </a:r>
            <a:r>
              <a:rPr lang="en-US" sz="2000" dirty="0" err="1"/>
              <a:t>ობიექტი</a:t>
            </a:r>
            <a:r>
              <a:rPr lang="en-US" sz="2000" dirty="0"/>
              <a:t>) </a:t>
            </a:r>
            <a:r>
              <a:rPr lang="en-US" sz="2000" dirty="0" err="1"/>
              <a:t>ცალკე</a:t>
            </a:r>
            <a:r>
              <a:rPr lang="en-US" sz="2000" dirty="0"/>
              <a:t> </a:t>
            </a:r>
            <a:r>
              <a:rPr lang="en-US" sz="2000" dirty="0" err="1"/>
              <a:t>შესასვლელით</a:t>
            </a:r>
            <a:r>
              <a:rPr lang="en-US" sz="2000" dirty="0"/>
              <a:t>, </a:t>
            </a:r>
            <a:r>
              <a:rPr lang="en-US" sz="2000" dirty="0" err="1"/>
              <a:t>ისე</a:t>
            </a:r>
            <a:r>
              <a:rPr lang="en-US" sz="2000" dirty="0"/>
              <a:t> </a:t>
            </a:r>
            <a:r>
              <a:rPr lang="en-US" sz="2000" dirty="0" err="1"/>
              <a:t>საცალო</a:t>
            </a:r>
            <a:r>
              <a:rPr lang="en-US" sz="2000" dirty="0"/>
              <a:t> </a:t>
            </a:r>
            <a:r>
              <a:rPr lang="en-US" sz="2000" dirty="0" err="1"/>
              <a:t>რეალიზაციის</a:t>
            </a:r>
            <a:r>
              <a:rPr lang="en-US" sz="2000" dirty="0"/>
              <a:t> </a:t>
            </a:r>
            <a:r>
              <a:rPr lang="en-US" sz="2000" dirty="0" err="1"/>
              <a:t>სავაჭრო</a:t>
            </a:r>
            <a:r>
              <a:rPr lang="en-US" sz="2000" dirty="0"/>
              <a:t> </a:t>
            </a:r>
            <a:r>
              <a:rPr lang="en-US" sz="2000" dirty="0" err="1"/>
              <a:t>ობიექტში</a:t>
            </a:r>
            <a:r>
              <a:rPr lang="en-US" sz="2000" dirty="0"/>
              <a:t> </a:t>
            </a:r>
            <a:r>
              <a:rPr lang="en-US" sz="2000" dirty="0" err="1"/>
              <a:t>განთავსებული</a:t>
            </a:r>
            <a:r>
              <a:rPr lang="en-US" sz="2000" dirty="0"/>
              <a:t> </a:t>
            </a:r>
            <a:r>
              <a:rPr lang="en-US" sz="2000" dirty="0" err="1"/>
              <a:t>აფთიაქი</a:t>
            </a:r>
            <a:r>
              <a:rPr lang="en-US" sz="2000" dirty="0"/>
              <a:t> (</a:t>
            </a:r>
            <a:r>
              <a:rPr lang="en-US" sz="2000" dirty="0" err="1"/>
              <a:t>სპეციალიზებული</a:t>
            </a:r>
            <a:r>
              <a:rPr lang="en-US" sz="2000" dirty="0"/>
              <a:t> </a:t>
            </a:r>
            <a:r>
              <a:rPr lang="en-US" sz="2000" dirty="0" err="1"/>
              <a:t>სავაჭრო</a:t>
            </a:r>
            <a:r>
              <a:rPr lang="en-US" sz="2000" dirty="0"/>
              <a:t> </a:t>
            </a:r>
            <a:r>
              <a:rPr lang="en-US" sz="2000" dirty="0" err="1"/>
              <a:t>ობიექტი</a:t>
            </a:r>
            <a:r>
              <a:rPr lang="en-US" sz="2000" dirty="0"/>
              <a:t>) </a:t>
            </a:r>
            <a:r>
              <a:rPr lang="en-US" sz="2000" dirty="0" err="1"/>
              <a:t>იზოლირებული</a:t>
            </a:r>
            <a:r>
              <a:rPr lang="en-US" sz="2000" dirty="0"/>
              <a:t> </a:t>
            </a:r>
            <a:r>
              <a:rPr lang="en-US" sz="2000" dirty="0" err="1"/>
              <a:t>ფართობის</a:t>
            </a:r>
            <a:r>
              <a:rPr lang="en-US" sz="2000" dirty="0"/>
              <a:t> </a:t>
            </a:r>
            <a:r>
              <a:rPr lang="en-US" sz="2000" dirty="0" err="1"/>
              <a:t>სახით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 err="1"/>
              <a:t>პერსონალს</a:t>
            </a:r>
            <a:r>
              <a:rPr lang="en-US" sz="2000" dirty="0"/>
              <a:t> </a:t>
            </a:r>
            <a:r>
              <a:rPr lang="en-US" sz="2000" dirty="0" err="1"/>
              <a:t>ან</a:t>
            </a:r>
            <a:r>
              <a:rPr lang="en-US" sz="2000" dirty="0"/>
              <a:t> </a:t>
            </a:r>
            <a:r>
              <a:rPr lang="en-US" sz="2000" dirty="0" err="1"/>
              <a:t>დამოუკიდებელი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საქმიანობის</a:t>
            </a:r>
            <a:r>
              <a:rPr lang="en-US" sz="2000" dirty="0"/>
              <a:t> </a:t>
            </a:r>
            <a:r>
              <a:rPr lang="en-US" sz="2000" dirty="0" err="1"/>
              <a:t>სუბიექტს</a:t>
            </a:r>
            <a:r>
              <a:rPr lang="en-US" sz="2000" dirty="0"/>
              <a:t> </a:t>
            </a:r>
            <a:r>
              <a:rPr lang="en-US" sz="2000" dirty="0" err="1"/>
              <a:t>უფლება</a:t>
            </a:r>
            <a:r>
              <a:rPr lang="en-US" sz="2000" dirty="0"/>
              <a:t> </a:t>
            </a:r>
            <a:r>
              <a:rPr lang="en-US" sz="2000" dirty="0" err="1"/>
              <a:t>აქვს</a:t>
            </a:r>
            <a:r>
              <a:rPr lang="en-US" sz="2000" dirty="0"/>
              <a:t> </a:t>
            </a:r>
            <a:r>
              <a:rPr lang="en-US" sz="2000" dirty="0" err="1"/>
              <a:t>განახორციელოს</a:t>
            </a:r>
            <a:r>
              <a:rPr lang="en-US" sz="2000" dirty="0"/>
              <a:t> </a:t>
            </a:r>
            <a:r>
              <a:rPr lang="en-US" sz="2000" dirty="0" err="1"/>
              <a:t>ფარმაცევტული</a:t>
            </a:r>
            <a:r>
              <a:rPr lang="en-US" sz="2000" dirty="0"/>
              <a:t> </a:t>
            </a:r>
            <a:r>
              <a:rPr lang="en-US" sz="2000" dirty="0" err="1"/>
              <a:t>პროდუქტის</a:t>
            </a:r>
            <a:r>
              <a:rPr lang="en-US" sz="2000" dirty="0"/>
              <a:t> (</a:t>
            </a:r>
            <a:r>
              <a:rPr lang="en-US" sz="2000" dirty="0" err="1"/>
              <a:t>გარდა</a:t>
            </a:r>
            <a:r>
              <a:rPr lang="en-US" sz="2000" dirty="0"/>
              <a:t> </a:t>
            </a:r>
            <a:r>
              <a:rPr lang="en-US" sz="2000" dirty="0" err="1"/>
              <a:t>სპეციალურ</a:t>
            </a:r>
            <a:r>
              <a:rPr lang="en-US" sz="2000" dirty="0"/>
              <a:t> </a:t>
            </a:r>
            <a:r>
              <a:rPr lang="en-US" sz="2000" dirty="0" err="1"/>
              <a:t>კონტროლს</a:t>
            </a:r>
            <a:r>
              <a:rPr lang="en-US" sz="2000" dirty="0"/>
              <a:t> </a:t>
            </a:r>
            <a:r>
              <a:rPr lang="en-US" sz="2000" dirty="0" err="1"/>
              <a:t>დაქვემდებარებული</a:t>
            </a:r>
            <a:r>
              <a:rPr lang="en-US" sz="2000" dirty="0"/>
              <a:t> </a:t>
            </a:r>
            <a:r>
              <a:rPr lang="en-US" sz="2000" dirty="0" err="1"/>
              <a:t>ფარმაცევტული</a:t>
            </a:r>
            <a:r>
              <a:rPr lang="en-US" sz="2000" dirty="0"/>
              <a:t> </a:t>
            </a:r>
            <a:r>
              <a:rPr lang="en-US" sz="2000" dirty="0" err="1"/>
              <a:t>პროდუქტისა</a:t>
            </a:r>
            <a:r>
              <a:rPr lang="en-US" sz="2000" dirty="0"/>
              <a:t>) </a:t>
            </a:r>
            <a:r>
              <a:rPr lang="en-US" sz="2000" dirty="0" err="1"/>
              <a:t>საცალო</a:t>
            </a:r>
            <a:r>
              <a:rPr lang="en-US" sz="2000" dirty="0"/>
              <a:t> </a:t>
            </a:r>
            <a:r>
              <a:rPr lang="en-US" sz="2000" dirty="0" err="1"/>
              <a:t>რეალიზაცია</a:t>
            </a:r>
            <a:r>
              <a:rPr lang="en-US" sz="2000" dirty="0"/>
              <a:t> </a:t>
            </a:r>
            <a:r>
              <a:rPr lang="en-US" sz="2000" dirty="0" err="1"/>
              <a:t>სოფლისა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დაბის</a:t>
            </a:r>
            <a:r>
              <a:rPr lang="en-US" sz="2000" dirty="0"/>
              <a:t> </a:t>
            </a:r>
            <a:r>
              <a:rPr lang="en-US" sz="2000" dirty="0" err="1"/>
              <a:t>ტიპის</a:t>
            </a:r>
            <a:r>
              <a:rPr lang="en-US" sz="2000" dirty="0"/>
              <a:t> </a:t>
            </a:r>
            <a:r>
              <a:rPr lang="en-US" sz="2000" dirty="0" err="1"/>
              <a:t>დასახლებაში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 err="1">
                <a:effectLst/>
              </a:rPr>
              <a:t>ფარმაცევტული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პროდუქტის</a:t>
            </a:r>
            <a:r>
              <a:rPr lang="en-US" sz="3200" dirty="0">
                <a:effectLst/>
              </a:rPr>
              <a:t> </a:t>
            </a:r>
            <a:r>
              <a:rPr lang="en-US" sz="3200" dirty="0" err="1">
                <a:effectLst/>
              </a:rPr>
              <a:t>რეალიზაცია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992487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/>
              <a:t>ავტორიზებული</a:t>
            </a:r>
            <a:r>
              <a:rPr lang="en-US" sz="2800" dirty="0"/>
              <a:t> </a:t>
            </a:r>
            <a:r>
              <a:rPr lang="en-US" sz="2800" dirty="0" err="1"/>
              <a:t>აფთიაქი</a:t>
            </a:r>
            <a:r>
              <a:rPr lang="en-US" sz="2800" dirty="0"/>
              <a:t> - </a:t>
            </a:r>
            <a:r>
              <a:rPr lang="ka-GE" sz="2800" dirty="0"/>
              <a:t>ექვემდებარება ნებართვას</a:t>
            </a:r>
            <a:r>
              <a:rPr lang="en-US" sz="2800" dirty="0"/>
              <a:t> </a:t>
            </a:r>
          </a:p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საბითუმო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საცალო</a:t>
            </a:r>
            <a:r>
              <a:rPr lang="en-US" dirty="0"/>
              <a:t> </a:t>
            </a:r>
            <a:r>
              <a:rPr lang="en-US" dirty="0" err="1"/>
              <a:t>რეალიზაციის</a:t>
            </a:r>
            <a:r>
              <a:rPr lang="en-US" dirty="0"/>
              <a:t> </a:t>
            </a:r>
            <a:r>
              <a:rPr lang="en-US" dirty="0" err="1"/>
              <a:t>დაწყება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დასრულება</a:t>
            </a:r>
            <a:r>
              <a:rPr lang="en-US" dirty="0"/>
              <a:t> </a:t>
            </a:r>
            <a:r>
              <a:rPr lang="en-US" dirty="0" err="1"/>
              <a:t>ექვემდებარება</a:t>
            </a:r>
            <a:r>
              <a:rPr lang="en-US" dirty="0"/>
              <a:t> </a:t>
            </a:r>
            <a:r>
              <a:rPr lang="en-US" dirty="0" err="1"/>
              <a:t>სააგენტოსთვის</a:t>
            </a:r>
            <a:r>
              <a:rPr lang="en-US" dirty="0"/>
              <a:t> </a:t>
            </a:r>
            <a:r>
              <a:rPr lang="en-US" dirty="0" err="1"/>
              <a:t>სავალდებულო</a:t>
            </a:r>
            <a:r>
              <a:rPr lang="en-US" dirty="0"/>
              <a:t> </a:t>
            </a:r>
            <a:r>
              <a:rPr lang="en-US" dirty="0" err="1"/>
              <a:t>შეტყობინებას</a:t>
            </a:r>
            <a:endParaRPr lang="en-US" dirty="0"/>
          </a:p>
          <a:p>
            <a:r>
              <a:rPr lang="en-US" dirty="0" err="1"/>
              <a:t>ნებართვას</a:t>
            </a:r>
            <a:r>
              <a:rPr lang="en-US" dirty="0"/>
              <a:t> </a:t>
            </a:r>
            <a:r>
              <a:rPr lang="en-US" dirty="0" err="1"/>
              <a:t>არ</a:t>
            </a:r>
            <a:r>
              <a:rPr lang="en-US" dirty="0"/>
              <a:t> </a:t>
            </a:r>
            <a:r>
              <a:rPr lang="en-US" dirty="0" err="1"/>
              <a:t>საჭიროებს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მომსახურების</a:t>
            </a:r>
            <a:r>
              <a:rPr lang="en-US" dirty="0"/>
              <a:t> </a:t>
            </a:r>
            <a:r>
              <a:rPr lang="en-US" dirty="0" err="1"/>
              <a:t>გამწევი</a:t>
            </a:r>
            <a:r>
              <a:rPr lang="en-US" dirty="0"/>
              <a:t> </a:t>
            </a:r>
            <a:r>
              <a:rPr lang="en-US" dirty="0" err="1"/>
              <a:t>სუბიექტის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სპეციალურ</a:t>
            </a:r>
            <a:r>
              <a:rPr lang="en-US" dirty="0"/>
              <a:t> </a:t>
            </a:r>
            <a:r>
              <a:rPr lang="en-US" dirty="0" err="1"/>
              <a:t>კონტროლს</a:t>
            </a:r>
            <a:r>
              <a:rPr lang="en-US" dirty="0"/>
              <a:t> </a:t>
            </a:r>
            <a:r>
              <a:rPr lang="en-US" dirty="0" err="1"/>
              <a:t>დაქვემდებარებული</a:t>
            </a:r>
            <a:r>
              <a:rPr lang="en-US" dirty="0"/>
              <a:t> </a:t>
            </a:r>
            <a:r>
              <a:rPr lang="en-US" dirty="0" err="1"/>
              <a:t>იმ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გამოყენება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898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შენახვისა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გაცემის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უზრუნველყოფა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რეალიზებული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სერიის</a:t>
            </a:r>
            <a:r>
              <a:rPr lang="en-US" dirty="0"/>
              <a:t> </a:t>
            </a:r>
            <a:r>
              <a:rPr lang="en-US" dirty="0" err="1"/>
              <a:t>აღრიცხვის</a:t>
            </a:r>
            <a:r>
              <a:rPr lang="en-US" dirty="0"/>
              <a:t> </a:t>
            </a:r>
            <a:r>
              <a:rPr lang="en-US" dirty="0" err="1"/>
              <a:t>განსახორციელებლად</a:t>
            </a:r>
            <a:r>
              <a:rPr lang="en-US" dirty="0"/>
              <a:t> </a:t>
            </a:r>
            <a:r>
              <a:rPr lang="en-US" dirty="0" err="1"/>
              <a:t>აუცილებელი</a:t>
            </a:r>
            <a:r>
              <a:rPr lang="en-US" dirty="0"/>
              <a:t> </a:t>
            </a:r>
            <a:r>
              <a:rPr lang="en-US" dirty="0" err="1"/>
              <a:t>დოკუმენტაციის</a:t>
            </a:r>
            <a:r>
              <a:rPr lang="en-US" dirty="0"/>
              <a:t> </a:t>
            </a:r>
            <a:r>
              <a:rPr lang="en-US" dirty="0" err="1"/>
              <a:t>ადეკვატური</a:t>
            </a:r>
            <a:r>
              <a:rPr lang="en-US" dirty="0"/>
              <a:t> </a:t>
            </a:r>
            <a:r>
              <a:rPr lang="en-US" dirty="0" err="1"/>
              <a:t>წარმოება</a:t>
            </a:r>
            <a:endParaRPr lang="en-US" dirty="0"/>
          </a:p>
          <a:p>
            <a:r>
              <a:rPr lang="en-US" dirty="0" err="1"/>
              <a:t>შეინახოს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</a:t>
            </a:r>
            <a:r>
              <a:rPr lang="en-US" dirty="0"/>
              <a:t> </a:t>
            </a:r>
            <a:r>
              <a:rPr lang="en-US" dirty="0" err="1"/>
              <a:t>შესაბამისი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ინსტრუქციით</a:t>
            </a:r>
            <a:r>
              <a:rPr lang="en-US" dirty="0"/>
              <a:t> </a:t>
            </a:r>
            <a:r>
              <a:rPr lang="en-US" dirty="0" err="1"/>
              <a:t>გათვალისწინებული</a:t>
            </a:r>
            <a:r>
              <a:rPr lang="en-US" dirty="0"/>
              <a:t> </a:t>
            </a:r>
            <a:r>
              <a:rPr lang="en-US" dirty="0" err="1"/>
              <a:t>სანიტარიულ-ჰიგიენური</a:t>
            </a:r>
            <a:r>
              <a:rPr lang="en-US" dirty="0"/>
              <a:t>/</a:t>
            </a:r>
            <a:r>
              <a:rPr lang="en-US" dirty="0" err="1"/>
              <a:t>ტექნიკური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სრული</a:t>
            </a:r>
            <a:r>
              <a:rPr lang="en-US" dirty="0"/>
              <a:t> </a:t>
            </a:r>
            <a:r>
              <a:rPr lang="en-US" dirty="0" err="1"/>
              <a:t>დაცვით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ფარმაცევტული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პროდუქტის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რეალიზატორისადმი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9999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 err="1"/>
              <a:t>წამლის</a:t>
            </a:r>
            <a:r>
              <a:rPr lang="en-US" dirty="0"/>
              <a:t> </a:t>
            </a:r>
            <a:r>
              <a:rPr lang="en-US" dirty="0" err="1"/>
              <a:t>სააგენტო</a:t>
            </a:r>
            <a:r>
              <a:rPr lang="en-US" dirty="0"/>
              <a:t>:       </a:t>
            </a:r>
          </a:p>
          <a:p>
            <a:r>
              <a:rPr lang="en-US" dirty="0" err="1"/>
              <a:t>აგროვებს</a:t>
            </a:r>
            <a:r>
              <a:rPr lang="en-US" dirty="0"/>
              <a:t> </a:t>
            </a:r>
            <a:r>
              <a:rPr lang="en-US" dirty="0" err="1"/>
              <a:t>წამლის</a:t>
            </a:r>
            <a:r>
              <a:rPr lang="en-US" dirty="0"/>
              <a:t> </a:t>
            </a:r>
            <a:r>
              <a:rPr lang="en-US" dirty="0" err="1"/>
              <a:t>არასასურველი</a:t>
            </a:r>
            <a:r>
              <a:rPr lang="en-US" dirty="0"/>
              <a:t> </a:t>
            </a:r>
            <a:r>
              <a:rPr lang="en-US" dirty="0" err="1"/>
              <a:t>ეფექტის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ინფორმაციას</a:t>
            </a:r>
            <a:r>
              <a:rPr lang="en-US" dirty="0"/>
              <a:t>  </a:t>
            </a:r>
            <a:r>
              <a:rPr lang="ka-GE" dirty="0"/>
              <a:t>და</a:t>
            </a:r>
            <a:r>
              <a:rPr lang="en-US" dirty="0"/>
              <a:t> </a:t>
            </a:r>
            <a:r>
              <a:rPr lang="en-US" dirty="0" err="1"/>
              <a:t>აანალიზებს</a:t>
            </a:r>
            <a:r>
              <a:rPr lang="en-US" dirty="0"/>
              <a:t> </a:t>
            </a:r>
          </a:p>
          <a:p>
            <a:r>
              <a:rPr lang="en-US" dirty="0" err="1"/>
              <a:t>ახორციელებს</a:t>
            </a:r>
            <a:r>
              <a:rPr lang="en-US" dirty="0"/>
              <a:t>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en-US" dirty="0" err="1"/>
              <a:t>ინფორმაციის</a:t>
            </a:r>
            <a:r>
              <a:rPr lang="en-US" dirty="0"/>
              <a:t> </a:t>
            </a:r>
            <a:r>
              <a:rPr lang="en-US" dirty="0" err="1"/>
              <a:t>გაცვლას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ქვეყნების</a:t>
            </a:r>
            <a:r>
              <a:rPr lang="en-US" dirty="0"/>
              <a:t> </a:t>
            </a:r>
            <a:r>
              <a:rPr lang="en-US" dirty="0" err="1"/>
              <a:t>სამედიცინო</a:t>
            </a:r>
            <a:r>
              <a:rPr lang="en-US" dirty="0"/>
              <a:t> </a:t>
            </a:r>
            <a:r>
              <a:rPr lang="en-US" dirty="0" err="1"/>
              <a:t>სამსახურებთან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ჯანდაცვის</a:t>
            </a:r>
            <a:r>
              <a:rPr lang="en-US" dirty="0"/>
              <a:t> </a:t>
            </a:r>
            <a:r>
              <a:rPr lang="en-US" dirty="0" err="1"/>
              <a:t>მსოფლიო</a:t>
            </a:r>
            <a:r>
              <a:rPr lang="en-US" dirty="0"/>
              <a:t> </a:t>
            </a:r>
            <a:r>
              <a:rPr lang="en-US" dirty="0" err="1"/>
              <a:t>ორგანიზაციასთან</a:t>
            </a:r>
            <a:endParaRPr lang="en-US" dirty="0"/>
          </a:p>
          <a:p>
            <a:r>
              <a:rPr lang="en-US" dirty="0" err="1"/>
              <a:t>ორგანიზაციას</a:t>
            </a:r>
            <a:r>
              <a:rPr lang="en-US" dirty="0"/>
              <a:t> </a:t>
            </a:r>
            <a:r>
              <a:rPr lang="en-US" dirty="0" err="1"/>
              <a:t>უწევს</a:t>
            </a:r>
            <a:r>
              <a:rPr lang="en-US" dirty="0"/>
              <a:t> </a:t>
            </a:r>
            <a:r>
              <a:rPr lang="en-US" dirty="0" err="1"/>
              <a:t>მოძიებული</a:t>
            </a:r>
            <a:r>
              <a:rPr lang="en-US" dirty="0"/>
              <a:t> </a:t>
            </a:r>
            <a:r>
              <a:rPr lang="en-US" dirty="0" err="1"/>
              <a:t>მონაცემების</a:t>
            </a:r>
            <a:r>
              <a:rPr lang="en-US" dirty="0"/>
              <a:t> </a:t>
            </a:r>
            <a:r>
              <a:rPr lang="en-US" dirty="0" err="1"/>
              <a:t>ექსპერტიზას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ამზადებს</a:t>
            </a:r>
            <a:r>
              <a:rPr lang="en-US" dirty="0"/>
              <a:t> </a:t>
            </a:r>
            <a:r>
              <a:rPr lang="en-US" dirty="0" err="1"/>
              <a:t>რეკომენდაციებს</a:t>
            </a:r>
            <a:r>
              <a:rPr lang="en-US" dirty="0"/>
              <a:t> </a:t>
            </a:r>
            <a:r>
              <a:rPr lang="en-US" dirty="0" err="1"/>
              <a:t>წამლის</a:t>
            </a:r>
            <a:r>
              <a:rPr lang="en-US" dirty="0"/>
              <a:t> </a:t>
            </a:r>
            <a:r>
              <a:rPr lang="en-US" dirty="0" err="1"/>
              <a:t>გამოშვების</a:t>
            </a:r>
            <a:r>
              <a:rPr lang="en-US" dirty="0"/>
              <a:t>, </a:t>
            </a:r>
            <a:r>
              <a:rPr lang="en-US" dirty="0" err="1"/>
              <a:t>მიმოქცევიდან</a:t>
            </a:r>
            <a:r>
              <a:rPr lang="en-US" dirty="0"/>
              <a:t> </a:t>
            </a:r>
            <a:r>
              <a:rPr lang="en-US" dirty="0" err="1"/>
              <a:t>ამოღებისა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სარეგისტრაციო</a:t>
            </a:r>
            <a:r>
              <a:rPr lang="en-US" dirty="0"/>
              <a:t> </a:t>
            </a:r>
            <a:r>
              <a:rPr lang="en-US" dirty="0" err="1"/>
              <a:t>მოწმობის</a:t>
            </a:r>
            <a:r>
              <a:rPr lang="en-US" dirty="0"/>
              <a:t> </a:t>
            </a:r>
            <a:r>
              <a:rPr lang="en-US" dirty="0" err="1"/>
              <a:t>მოქმედების</a:t>
            </a:r>
            <a:r>
              <a:rPr lang="en-US" dirty="0"/>
              <a:t> </a:t>
            </a:r>
            <a:r>
              <a:rPr lang="en-US" dirty="0" err="1"/>
              <a:t>გაუქმების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;</a:t>
            </a:r>
          </a:p>
          <a:p>
            <a:r>
              <a:rPr lang="en-US" dirty="0" err="1"/>
              <a:t>ეტაპობრივად</a:t>
            </a:r>
            <a:r>
              <a:rPr lang="en-US" dirty="0"/>
              <a:t> </a:t>
            </a:r>
            <a:r>
              <a:rPr lang="en-US" dirty="0" err="1"/>
              <a:t>შეისწავლის</a:t>
            </a:r>
            <a:r>
              <a:rPr lang="en-US" dirty="0"/>
              <a:t> </a:t>
            </a:r>
            <a:r>
              <a:rPr lang="en-US" dirty="0" err="1"/>
              <a:t>წამლების</a:t>
            </a:r>
            <a:r>
              <a:rPr lang="en-US" dirty="0"/>
              <a:t> </a:t>
            </a:r>
            <a:r>
              <a:rPr lang="en-US" dirty="0" err="1"/>
              <a:t>შეუთავსებლობას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ურთიერთქმედებას</a:t>
            </a:r>
            <a:r>
              <a:rPr lang="en-US" dirty="0"/>
              <a:t>, </a:t>
            </a:r>
            <a:r>
              <a:rPr lang="en-US" dirty="0" err="1"/>
              <a:t>განაზოგადებს</a:t>
            </a:r>
            <a:r>
              <a:rPr lang="en-US" dirty="0"/>
              <a:t> </a:t>
            </a:r>
            <a:r>
              <a:rPr lang="en-US" dirty="0" err="1"/>
              <a:t>მონაცემებს</a:t>
            </a:r>
            <a:r>
              <a:rPr lang="en-US" dirty="0"/>
              <a:t> </a:t>
            </a:r>
            <a:r>
              <a:rPr lang="en-US" dirty="0" err="1"/>
              <a:t>სამკურნალო</a:t>
            </a:r>
            <a:r>
              <a:rPr lang="en-US" dirty="0"/>
              <a:t> </a:t>
            </a:r>
            <a:r>
              <a:rPr lang="en-US" dirty="0" err="1"/>
              <a:t>საშუალებებზე</a:t>
            </a:r>
            <a:r>
              <a:rPr lang="en-US" dirty="0"/>
              <a:t>, </a:t>
            </a:r>
            <a:r>
              <a:rPr lang="en-US" dirty="0" err="1"/>
              <a:t>ამზადებს</a:t>
            </a:r>
            <a:r>
              <a:rPr lang="en-US" dirty="0"/>
              <a:t> </a:t>
            </a:r>
            <a:r>
              <a:rPr lang="en-US" dirty="0" err="1"/>
              <a:t>საინფორმაციო</a:t>
            </a:r>
            <a:r>
              <a:rPr lang="en-US" dirty="0"/>
              <a:t> </a:t>
            </a:r>
            <a:r>
              <a:rPr lang="en-US" dirty="0" err="1"/>
              <a:t>მასალას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წამლის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გვერდითი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მოქმედების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მონიტორინგი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1647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ხარისხი</a:t>
            </a:r>
            <a:r>
              <a:rPr lang="en-US" dirty="0"/>
              <a:t> – </a:t>
            </a:r>
            <a:r>
              <a:rPr lang="en-US" dirty="0" err="1"/>
              <a:t>იდენტურობის</a:t>
            </a:r>
            <a:r>
              <a:rPr lang="en-US" dirty="0"/>
              <a:t>,  </a:t>
            </a:r>
            <a:r>
              <a:rPr lang="en-US" dirty="0" err="1"/>
              <a:t>რაოდენობრივი</a:t>
            </a:r>
            <a:r>
              <a:rPr lang="en-US" dirty="0"/>
              <a:t> </a:t>
            </a:r>
            <a:r>
              <a:rPr lang="en-US" dirty="0" err="1"/>
              <a:t>შემადგენლობის</a:t>
            </a:r>
            <a:r>
              <a:rPr lang="en-US" dirty="0"/>
              <a:t>, </a:t>
            </a:r>
            <a:r>
              <a:rPr lang="en-US" dirty="0" err="1"/>
              <a:t>სიწმინდის</a:t>
            </a:r>
            <a:r>
              <a:rPr lang="en-US" dirty="0"/>
              <a:t>, </a:t>
            </a:r>
            <a:r>
              <a:rPr lang="en-US" dirty="0" err="1"/>
              <a:t>ქიმიური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ბიოლოგიური</a:t>
            </a:r>
            <a:r>
              <a:rPr lang="en-US" dirty="0"/>
              <a:t> </a:t>
            </a:r>
            <a:r>
              <a:rPr lang="en-US" dirty="0" err="1"/>
              <a:t>კომპონენტების</a:t>
            </a:r>
            <a:r>
              <a:rPr lang="en-US" dirty="0"/>
              <a:t> </a:t>
            </a:r>
            <a:r>
              <a:rPr lang="en-US" dirty="0" err="1"/>
              <a:t>ფარმაკოპეის</a:t>
            </a:r>
            <a:r>
              <a:rPr lang="en-US" dirty="0"/>
              <a:t> </a:t>
            </a:r>
            <a:r>
              <a:rPr lang="en-US" dirty="0" err="1"/>
              <a:t>სტანდარტთან</a:t>
            </a:r>
            <a:r>
              <a:rPr lang="en-US" dirty="0"/>
              <a:t> </a:t>
            </a:r>
            <a:r>
              <a:rPr lang="en-US" dirty="0" err="1"/>
              <a:t>შესაბამისობის</a:t>
            </a:r>
            <a:r>
              <a:rPr lang="en-US" dirty="0"/>
              <a:t> </a:t>
            </a:r>
            <a:r>
              <a:rPr lang="en-US" dirty="0" err="1"/>
              <a:t>მახასიათებელი</a:t>
            </a:r>
            <a:endParaRPr lang="en-US" dirty="0"/>
          </a:p>
          <a:p>
            <a:r>
              <a:rPr lang="en-US" dirty="0" err="1"/>
              <a:t>შერჩევითი</a:t>
            </a:r>
            <a:r>
              <a:rPr lang="en-US" dirty="0"/>
              <a:t> </a:t>
            </a:r>
            <a:r>
              <a:rPr lang="en-US" dirty="0" err="1"/>
              <a:t>კონტროლი</a:t>
            </a:r>
            <a:r>
              <a:rPr lang="en-US" dirty="0"/>
              <a:t> – </a:t>
            </a:r>
            <a:r>
              <a:rPr lang="en-US" dirty="0" err="1"/>
              <a:t>სააგენტოს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განხორციელებული</a:t>
            </a:r>
            <a:r>
              <a:rPr lang="en-US" dirty="0"/>
              <a:t> </a:t>
            </a:r>
            <a:r>
              <a:rPr lang="en-US" dirty="0" err="1"/>
              <a:t>ადმინისტრაციული</a:t>
            </a:r>
            <a:r>
              <a:rPr lang="en-US" dirty="0"/>
              <a:t> </a:t>
            </a:r>
            <a:r>
              <a:rPr lang="en-US" dirty="0" err="1"/>
              <a:t>ქმედება</a:t>
            </a:r>
            <a:r>
              <a:rPr lang="en-US" dirty="0"/>
              <a:t>, </a:t>
            </a:r>
            <a:r>
              <a:rPr lang="en-US" dirty="0" err="1"/>
              <a:t>რომლის</a:t>
            </a:r>
            <a:r>
              <a:rPr lang="en-US" dirty="0"/>
              <a:t> </a:t>
            </a:r>
            <a:r>
              <a:rPr lang="en-US" dirty="0" err="1"/>
              <a:t>სიხშირე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გამოყენებული</a:t>
            </a:r>
            <a:r>
              <a:rPr lang="en-US" dirty="0"/>
              <a:t> </a:t>
            </a:r>
            <a:r>
              <a:rPr lang="en-US" dirty="0" err="1"/>
              <a:t>მეთოდი</a:t>
            </a:r>
            <a:r>
              <a:rPr lang="en-US" dirty="0"/>
              <a:t> </a:t>
            </a:r>
            <a:r>
              <a:rPr lang="en-US" dirty="0" err="1"/>
              <a:t>შეესაბამება</a:t>
            </a:r>
            <a:r>
              <a:rPr lang="en-US" dirty="0"/>
              <a:t> </a:t>
            </a:r>
            <a:r>
              <a:rPr lang="en-US" dirty="0" err="1"/>
              <a:t>დარღვევის</a:t>
            </a:r>
            <a:r>
              <a:rPr lang="en-US" dirty="0"/>
              <a:t> </a:t>
            </a:r>
            <a:r>
              <a:rPr lang="en-US" dirty="0" err="1"/>
              <a:t>რისკის</a:t>
            </a:r>
            <a:r>
              <a:rPr lang="en-US" dirty="0"/>
              <a:t> </a:t>
            </a:r>
            <a:r>
              <a:rPr lang="en-US" dirty="0" err="1"/>
              <a:t>შეფასებას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27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არსებული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კონტროლისა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ზედამხედველობისათვის</a:t>
            </a:r>
            <a:r>
              <a:rPr lang="en-US" dirty="0"/>
              <a:t> </a:t>
            </a:r>
            <a:r>
              <a:rPr lang="en-US" dirty="0" err="1"/>
              <a:t>სააგენტო</a:t>
            </a:r>
            <a:r>
              <a:rPr lang="en-US" dirty="0"/>
              <a:t> </a:t>
            </a:r>
            <a:r>
              <a:rPr lang="en-US" dirty="0" err="1"/>
              <a:t>ძირითადად</a:t>
            </a:r>
            <a:r>
              <a:rPr lang="en-US" dirty="0"/>
              <a:t> </a:t>
            </a:r>
            <a:r>
              <a:rPr lang="en-US" dirty="0" err="1"/>
              <a:t>იყენებს</a:t>
            </a:r>
            <a:r>
              <a:rPr lang="en-US" dirty="0"/>
              <a:t> </a:t>
            </a:r>
            <a:r>
              <a:rPr lang="en-US" dirty="0" err="1"/>
              <a:t>სადისტრიბუციო</a:t>
            </a:r>
            <a:r>
              <a:rPr lang="en-US" dirty="0"/>
              <a:t> </a:t>
            </a:r>
            <a:r>
              <a:rPr lang="en-US" dirty="0" err="1"/>
              <a:t>ჯაჭვის</a:t>
            </a:r>
            <a:r>
              <a:rPr lang="en-US" dirty="0"/>
              <a:t> </a:t>
            </a:r>
            <a:r>
              <a:rPr lang="en-US" dirty="0" err="1"/>
              <a:t>ადმინისტრაციული</a:t>
            </a:r>
            <a:r>
              <a:rPr lang="en-US" dirty="0"/>
              <a:t> </a:t>
            </a:r>
            <a:r>
              <a:rPr lang="en-US" dirty="0" err="1"/>
              <a:t>კონტროლის</a:t>
            </a:r>
            <a:r>
              <a:rPr lang="en-US" dirty="0"/>
              <a:t> </a:t>
            </a:r>
            <a:r>
              <a:rPr lang="en-US" dirty="0" err="1"/>
              <a:t>მექანიზმს</a:t>
            </a:r>
            <a:endParaRPr lang="en-US" dirty="0"/>
          </a:p>
          <a:p>
            <a:r>
              <a:rPr lang="en-US" dirty="0" err="1"/>
              <a:t>ლაბორატორიული</a:t>
            </a:r>
            <a:r>
              <a:rPr lang="en-US" dirty="0"/>
              <a:t> </a:t>
            </a:r>
            <a:r>
              <a:rPr lang="en-US" dirty="0" err="1"/>
              <a:t>კონტროლის</a:t>
            </a:r>
            <a:r>
              <a:rPr lang="en-US" dirty="0"/>
              <a:t> </a:t>
            </a:r>
            <a:r>
              <a:rPr lang="en-US" dirty="0" err="1"/>
              <a:t>მექანიზმი</a:t>
            </a:r>
            <a:r>
              <a:rPr lang="en-US" dirty="0"/>
              <a:t> </a:t>
            </a:r>
            <a:r>
              <a:rPr lang="en-US" dirty="0" err="1"/>
              <a:t>გამოიყენება</a:t>
            </a:r>
            <a:r>
              <a:rPr lang="en-US" dirty="0"/>
              <a:t> </a:t>
            </a:r>
            <a:r>
              <a:rPr lang="en-US" dirty="0" err="1"/>
              <a:t>ეროვნული</a:t>
            </a:r>
            <a:r>
              <a:rPr lang="en-US" dirty="0"/>
              <a:t> 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აღიარებითი</a:t>
            </a:r>
            <a:r>
              <a:rPr lang="en-US" dirty="0"/>
              <a:t> </a:t>
            </a:r>
            <a:r>
              <a:rPr lang="en-US" dirty="0" err="1"/>
              <a:t>რეჟიმებით</a:t>
            </a:r>
            <a:r>
              <a:rPr lang="en-US" dirty="0"/>
              <a:t> </a:t>
            </a:r>
            <a:r>
              <a:rPr lang="en-US" dirty="0" err="1"/>
              <a:t>დაშვებული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ფალსიფიკაციის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გაუვარგისების</a:t>
            </a:r>
            <a:r>
              <a:rPr lang="en-US" dirty="0"/>
              <a:t> </a:t>
            </a:r>
            <a:r>
              <a:rPr lang="en-US" dirty="0" err="1"/>
              <a:t>მაღალი</a:t>
            </a:r>
            <a:r>
              <a:rPr lang="en-US" dirty="0"/>
              <a:t> </a:t>
            </a:r>
            <a:r>
              <a:rPr lang="en-US" dirty="0" err="1"/>
              <a:t>რისკის</a:t>
            </a:r>
            <a:r>
              <a:rPr lang="en-US" dirty="0"/>
              <a:t> </a:t>
            </a:r>
            <a:r>
              <a:rPr lang="en-US" dirty="0" err="1"/>
              <a:t>არსებობის</a:t>
            </a:r>
            <a:r>
              <a:rPr lang="en-US" dirty="0"/>
              <a:t> </a:t>
            </a:r>
            <a:r>
              <a:rPr lang="en-US" dirty="0" err="1"/>
              <a:t>შემთხვევაში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ფარმაცევტული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პროდუქტის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რისკის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შეფასებაზე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შერჩევითი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კონტროლი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8791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US" dirty="0" err="1"/>
              <a:t>სააგენტო</a:t>
            </a:r>
            <a:r>
              <a:rPr lang="en-US" dirty="0"/>
              <a:t> </a:t>
            </a:r>
            <a:r>
              <a:rPr lang="en-US" dirty="0" err="1"/>
              <a:t>ამოწმებს</a:t>
            </a:r>
            <a:r>
              <a:rPr lang="en-US" dirty="0"/>
              <a:t>:</a:t>
            </a:r>
          </a:p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რეალიზატორების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მიკვლევადობისათვის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წესების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მდგომარეობას</a:t>
            </a:r>
            <a:r>
              <a:rPr lang="en-US" dirty="0"/>
              <a:t>;</a:t>
            </a:r>
          </a:p>
          <a:p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საბითუმო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საცალო</a:t>
            </a:r>
            <a:r>
              <a:rPr lang="en-US" dirty="0"/>
              <a:t> </a:t>
            </a:r>
            <a:r>
              <a:rPr lang="en-US" dirty="0" err="1"/>
              <a:t>რეალიზაციის</a:t>
            </a:r>
            <a:r>
              <a:rPr lang="en-US" dirty="0"/>
              <a:t>, </a:t>
            </a:r>
            <a:r>
              <a:rPr lang="en-US" dirty="0" err="1"/>
              <a:t>შენახვისა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განთავსების</a:t>
            </a:r>
            <a:r>
              <a:rPr lang="en-US" dirty="0"/>
              <a:t> </a:t>
            </a:r>
            <a:r>
              <a:rPr lang="en-US" dirty="0" err="1"/>
              <a:t>სანიტარულ-ჰიგიენურ</a:t>
            </a:r>
            <a:r>
              <a:rPr lang="en-US" dirty="0"/>
              <a:t>/</a:t>
            </a:r>
            <a:r>
              <a:rPr lang="en-US" dirty="0" err="1"/>
              <a:t>ტექნიკური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დაცვის</a:t>
            </a:r>
            <a:r>
              <a:rPr lang="en-US" dirty="0"/>
              <a:t> </a:t>
            </a:r>
            <a:r>
              <a:rPr lang="en-US" dirty="0" err="1"/>
              <a:t>მდგომარეობას</a:t>
            </a:r>
            <a:r>
              <a:rPr lang="en-US" dirty="0"/>
              <a:t>,</a:t>
            </a:r>
          </a:p>
          <a:p>
            <a:r>
              <a:rPr lang="en-US" dirty="0" err="1"/>
              <a:t>საქართველოს</a:t>
            </a:r>
            <a:r>
              <a:rPr lang="en-US" dirty="0"/>
              <a:t> </a:t>
            </a:r>
            <a:r>
              <a:rPr lang="en-US" dirty="0" err="1"/>
              <a:t>ბაზარზე</a:t>
            </a:r>
            <a:r>
              <a:rPr lang="en-US" dirty="0"/>
              <a:t> </a:t>
            </a:r>
            <a:r>
              <a:rPr lang="en-US" dirty="0" err="1"/>
              <a:t>დაშვების</a:t>
            </a:r>
            <a:r>
              <a:rPr lang="en-US" dirty="0"/>
              <a:t>  </a:t>
            </a:r>
            <a:r>
              <a:rPr lang="en-US" dirty="0" err="1"/>
              <a:t>უფლების</a:t>
            </a:r>
            <a:r>
              <a:rPr lang="en-US" dirty="0"/>
              <a:t> </a:t>
            </a:r>
            <a:r>
              <a:rPr lang="en-US" dirty="0" err="1"/>
              <a:t>არმქონე</a:t>
            </a:r>
            <a:r>
              <a:rPr lang="en-US" dirty="0"/>
              <a:t>, </a:t>
            </a:r>
            <a:r>
              <a:rPr lang="en-US" dirty="0" err="1"/>
              <a:t>ფალსიფიცირებული</a:t>
            </a:r>
            <a:r>
              <a:rPr lang="en-US" dirty="0"/>
              <a:t>, </a:t>
            </a:r>
            <a:r>
              <a:rPr lang="en-US" dirty="0" err="1"/>
              <a:t>წუნდებული</a:t>
            </a:r>
            <a:r>
              <a:rPr lang="en-US" dirty="0"/>
              <a:t>, </a:t>
            </a:r>
            <a:r>
              <a:rPr lang="en-US" dirty="0" err="1"/>
              <a:t>გაუვარგისებული</a:t>
            </a:r>
            <a:r>
              <a:rPr lang="en-US" dirty="0"/>
              <a:t>, </a:t>
            </a:r>
            <a:r>
              <a:rPr lang="en-US" dirty="0" err="1"/>
              <a:t>ვადაგასული</a:t>
            </a:r>
            <a:r>
              <a:rPr lang="en-US" dirty="0"/>
              <a:t>,</a:t>
            </a:r>
            <a:r>
              <a:rPr lang="en-US" b="1" dirty="0"/>
              <a:t>  </a:t>
            </a:r>
            <a:r>
              <a:rPr lang="en-US" dirty="0" err="1"/>
              <a:t>ფარმაცევტული</a:t>
            </a:r>
            <a:r>
              <a:rPr lang="en-US" dirty="0"/>
              <a:t> </a:t>
            </a:r>
            <a:r>
              <a:rPr lang="en-US" dirty="0" err="1"/>
              <a:t>პროდუქტის</a:t>
            </a:r>
            <a:r>
              <a:rPr lang="en-US" dirty="0"/>
              <a:t> </a:t>
            </a:r>
            <a:r>
              <a:rPr lang="en-US" dirty="0" err="1"/>
              <a:t>მიმოქცევის</a:t>
            </a:r>
            <a:r>
              <a:rPr lang="en-US" dirty="0"/>
              <a:t> </a:t>
            </a:r>
            <a:r>
              <a:rPr lang="en-US" dirty="0" err="1"/>
              <a:t>მდგომარეობას</a:t>
            </a:r>
            <a:r>
              <a:rPr lang="en-US" dirty="0"/>
              <a:t>;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7635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4400" dirty="0"/>
              <a:t>კითხვები????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ka-GE" sz="2400" dirty="0"/>
              <a:t>სამედიცინო საქმიანობის ლიცენზირება (კანონი ლიცენზიებისა და ნებართვების შესახებ, მთ. დადგ. N385)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ka-GE" sz="2400" dirty="0"/>
              <a:t>სტაციონარული დაწესებულების ნებართვა (კანონი ლიცენზიებისა და ნებართვების შესახებ, მთ. დადგ. N385)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ka-GE" sz="2400" dirty="0"/>
              <a:t>შეტყობინება </a:t>
            </a:r>
            <a:r>
              <a:rPr lang="en-US" sz="2400" dirty="0" err="1"/>
              <a:t>ამბულატორიულად</a:t>
            </a:r>
            <a:r>
              <a:rPr lang="en-US" sz="2400" dirty="0"/>
              <a:t>/</a:t>
            </a:r>
            <a:r>
              <a:rPr lang="en-US" sz="2400" dirty="0" err="1"/>
              <a:t>დღის</a:t>
            </a:r>
            <a:r>
              <a:rPr lang="en-US" sz="2400" dirty="0"/>
              <a:t> </a:t>
            </a:r>
            <a:r>
              <a:rPr lang="en-US" sz="2400" dirty="0" err="1"/>
              <a:t>სტაციონარის</a:t>
            </a:r>
            <a:r>
              <a:rPr lang="en-US" sz="2400" dirty="0"/>
              <a:t> </a:t>
            </a:r>
            <a:r>
              <a:rPr lang="en-US" sz="2400" dirty="0" err="1"/>
              <a:t>პირობებში</a:t>
            </a:r>
            <a:r>
              <a:rPr lang="en-US" sz="2400" dirty="0"/>
              <a:t> </a:t>
            </a:r>
            <a:r>
              <a:rPr lang="en-US" sz="2400" dirty="0" err="1"/>
              <a:t>განსახორციელებელ</a:t>
            </a:r>
            <a:r>
              <a:rPr lang="ka-GE" sz="2400" dirty="0"/>
              <a:t>ი</a:t>
            </a:r>
            <a:r>
              <a:rPr lang="en-US" sz="2400" dirty="0"/>
              <a:t> </a:t>
            </a:r>
            <a:r>
              <a:rPr lang="en-US" sz="2400" dirty="0" err="1"/>
              <a:t>მაღალი</a:t>
            </a:r>
            <a:r>
              <a:rPr lang="en-US" sz="2400" dirty="0"/>
              <a:t> </a:t>
            </a:r>
            <a:r>
              <a:rPr lang="en-US" sz="2400" dirty="0" err="1"/>
              <a:t>რისკის</a:t>
            </a:r>
            <a:r>
              <a:rPr lang="en-US" sz="2400" dirty="0"/>
              <a:t> </a:t>
            </a:r>
            <a:r>
              <a:rPr lang="en-US" sz="2400" dirty="0" err="1"/>
              <a:t>შემცველი</a:t>
            </a:r>
            <a:r>
              <a:rPr lang="en-US" sz="2400" dirty="0"/>
              <a:t> </a:t>
            </a:r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საქმიანობის</a:t>
            </a:r>
            <a:r>
              <a:rPr lang="en-US" sz="2400" dirty="0"/>
              <a:t> </a:t>
            </a:r>
            <a:r>
              <a:rPr lang="ka-GE" sz="2400" dirty="0"/>
              <a:t> </a:t>
            </a:r>
            <a:r>
              <a:rPr lang="en-US" sz="2400" dirty="0"/>
              <a:t>შ</a:t>
            </a:r>
            <a:r>
              <a:rPr lang="ka-GE" sz="2400" dirty="0"/>
              <a:t>ესახებ (მთ. დადგ. N359)</a:t>
            </a:r>
            <a:endParaRPr lang="en-US" sz="2400" dirty="0"/>
          </a:p>
          <a:p>
            <a:pPr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n-US" sz="2400" dirty="0" err="1"/>
              <a:t>ამბულატორიული</a:t>
            </a:r>
            <a:r>
              <a:rPr lang="en-US" sz="2400" dirty="0"/>
              <a:t> </a:t>
            </a:r>
            <a:r>
              <a:rPr lang="en-US" sz="2400" dirty="0" err="1"/>
              <a:t>სერვისის</a:t>
            </a:r>
            <a:r>
              <a:rPr lang="en-US" sz="2400" dirty="0"/>
              <a:t> </a:t>
            </a:r>
            <a:r>
              <a:rPr lang="en-US" sz="2400" dirty="0" err="1"/>
              <a:t>მიმწოდებლების</a:t>
            </a:r>
            <a:r>
              <a:rPr lang="en-US" sz="2400" dirty="0"/>
              <a:t> </a:t>
            </a:r>
            <a:r>
              <a:rPr lang="en-US" sz="2400" dirty="0" err="1"/>
              <a:t>მინიმალური</a:t>
            </a:r>
            <a:r>
              <a:rPr lang="en-US" sz="2400" dirty="0"/>
              <a:t> </a:t>
            </a:r>
            <a:r>
              <a:rPr lang="en-US" sz="2400" dirty="0" err="1"/>
              <a:t>მოთხოვნები</a:t>
            </a:r>
            <a:r>
              <a:rPr lang="ka-GE" sz="2400" dirty="0"/>
              <a:t> (მინ. ბრძ. 25/ნ)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>
                <a:solidFill>
                  <a:srgbClr val="FF0000"/>
                </a:solidFill>
                <a:latin typeface="AcadNusx" pitchFamily="2" charset="0"/>
              </a:rPr>
              <a:t>სამედიცინო ბაზარზე დაშვების წინაპირობა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7047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ლიცენზია</a:t>
            </a:r>
            <a:r>
              <a:rPr lang="en-US" dirty="0"/>
              <a:t> – </a:t>
            </a:r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en-US" dirty="0" err="1"/>
              <a:t>სახეობა</a:t>
            </a:r>
            <a:r>
              <a:rPr lang="en-US" dirty="0"/>
              <a:t>, </a:t>
            </a:r>
            <a:r>
              <a:rPr lang="en-US" dirty="0" err="1"/>
              <a:t>რომლითაც</a:t>
            </a:r>
            <a:r>
              <a:rPr lang="en-US" dirty="0"/>
              <a:t> </a:t>
            </a:r>
            <a:r>
              <a:rPr lang="en-US" dirty="0" err="1"/>
              <a:t>პირს</a:t>
            </a:r>
            <a:r>
              <a:rPr lang="en-US" dirty="0"/>
              <a:t> </a:t>
            </a:r>
            <a:r>
              <a:rPr lang="en-US" dirty="0" err="1"/>
              <a:t>ენიჭება</a:t>
            </a:r>
            <a:r>
              <a:rPr lang="en-US" dirty="0"/>
              <a:t> </a:t>
            </a:r>
            <a:r>
              <a:rPr lang="en-US" dirty="0" err="1"/>
              <a:t>ამ</a:t>
            </a:r>
            <a:r>
              <a:rPr lang="en-US" dirty="0"/>
              <a:t> </a:t>
            </a:r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განსაზღვრული</a:t>
            </a:r>
            <a:r>
              <a:rPr lang="en-US" dirty="0"/>
              <a:t> 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განხორციელების</a:t>
            </a:r>
            <a:r>
              <a:rPr lang="en-US" dirty="0"/>
              <a:t> </a:t>
            </a:r>
            <a:r>
              <a:rPr lang="en-US" dirty="0" err="1"/>
              <a:t>უფლება</a:t>
            </a:r>
            <a:endParaRPr lang="en-US" dirty="0"/>
          </a:p>
          <a:p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ლიცენზია</a:t>
            </a:r>
            <a:r>
              <a:rPr lang="en-US" dirty="0"/>
              <a:t> </a:t>
            </a:r>
            <a:r>
              <a:rPr lang="en-US" dirty="0" err="1"/>
              <a:t>გაიცემა</a:t>
            </a:r>
            <a:r>
              <a:rPr lang="en-US" dirty="0"/>
              <a:t> </a:t>
            </a:r>
            <a:r>
              <a:rPr lang="en-US" dirty="0" err="1"/>
              <a:t>მაძიებლის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დაკმაყოფილების</a:t>
            </a:r>
            <a:r>
              <a:rPr lang="en-US" dirty="0"/>
              <a:t> </a:t>
            </a:r>
            <a:r>
              <a:rPr lang="en-US" dirty="0" err="1"/>
              <a:t>შემდეგ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უკავშირდება</a:t>
            </a:r>
            <a:r>
              <a:rPr lang="en-US" dirty="0"/>
              <a:t> </a:t>
            </a:r>
            <a:r>
              <a:rPr lang="en-US" dirty="0" err="1"/>
              <a:t>სუბიექტს</a:t>
            </a:r>
            <a:endParaRPr lang="en-US" dirty="0"/>
          </a:p>
          <a:p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en-US" dirty="0" err="1"/>
              <a:t>მემკვიდრეობით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სახით</a:t>
            </a:r>
            <a:r>
              <a:rPr lang="en-US" dirty="0"/>
              <a:t> </a:t>
            </a:r>
            <a:r>
              <a:rPr lang="en-US" dirty="0" err="1"/>
              <a:t>გადაცემა</a:t>
            </a:r>
            <a:r>
              <a:rPr lang="en-US" dirty="0"/>
              <a:t> </a:t>
            </a:r>
            <a:r>
              <a:rPr lang="en-US" dirty="0" err="1"/>
              <a:t>დაუშვებელია</a:t>
            </a:r>
            <a:endParaRPr lang="en-US" dirty="0"/>
          </a:p>
          <a:p>
            <a:r>
              <a:rPr lang="ka-GE" dirty="0"/>
              <a:t>ლიცენზირებისა და ნებართვების შესახენ კანონი (მუხლი 3, პუნქტი ა.ბ)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ლიცენზია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062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ka-GE" sz="2000" dirty="0">
                <a:latin typeface="AcadNusx" pitchFamily="2" charset="0"/>
              </a:rPr>
              <a:t>შრომის, ჯანმრთელობისა და სოციალური დაცვის სამინისტრო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/>
              <a:t>   </a:t>
            </a:r>
            <a:r>
              <a:rPr lang="en-US" sz="2000" dirty="0" err="1"/>
              <a:t>სასწრაფო</a:t>
            </a:r>
            <a:r>
              <a:rPr lang="en-US" sz="2000" dirty="0"/>
              <a:t> </a:t>
            </a:r>
            <a:r>
              <a:rPr lang="en-US" sz="2000" dirty="0" err="1"/>
              <a:t>სამედიცინო</a:t>
            </a:r>
            <a:r>
              <a:rPr lang="en-US" sz="2000" dirty="0"/>
              <a:t> </a:t>
            </a:r>
            <a:r>
              <a:rPr lang="en-US" sz="2000" dirty="0" err="1"/>
              <a:t>დახმარება</a:t>
            </a:r>
            <a:endParaRPr lang="ka-GE" sz="2000" dirty="0"/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b="1" dirty="0"/>
              <a:t>   </a:t>
            </a:r>
            <a:r>
              <a:rPr lang="en-US" sz="2000" dirty="0" err="1"/>
              <a:t>სასამართლო-სამედიცინო</a:t>
            </a:r>
            <a:r>
              <a:rPr lang="en-US" sz="2000" dirty="0"/>
              <a:t> </a:t>
            </a:r>
            <a:r>
              <a:rPr lang="en-US" sz="2000" dirty="0" err="1"/>
              <a:t>ექსპერტიზა</a:t>
            </a:r>
            <a:r>
              <a:rPr lang="ka-GE" sz="2000" dirty="0"/>
              <a:t> 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/>
              <a:t>   </a:t>
            </a:r>
            <a:r>
              <a:rPr lang="en-US" sz="2000" dirty="0" err="1"/>
              <a:t>სასამართლო-ფსიქიატრიული</a:t>
            </a:r>
            <a:r>
              <a:rPr lang="en-US" sz="2000" dirty="0"/>
              <a:t> </a:t>
            </a:r>
            <a:r>
              <a:rPr lang="en-US" sz="2000" dirty="0" err="1"/>
              <a:t>ექსპერტიზა</a:t>
            </a:r>
            <a:r>
              <a:rPr lang="ka-GE" sz="2000" dirty="0"/>
              <a:t>  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/>
              <a:t>   </a:t>
            </a:r>
            <a:r>
              <a:rPr lang="en-US" sz="2000" dirty="0" err="1"/>
              <a:t>პათოლოგანატომიური</a:t>
            </a:r>
            <a:r>
              <a:rPr lang="en-US" sz="2000" dirty="0"/>
              <a:t> </a:t>
            </a:r>
            <a:r>
              <a:rPr lang="en-US" sz="2000" dirty="0" err="1"/>
              <a:t>საქმიანობა</a:t>
            </a:r>
            <a:endParaRPr lang="ka-GE" sz="2000" dirty="0"/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/>
              <a:t>   </a:t>
            </a:r>
            <a:r>
              <a:rPr lang="en-US" sz="2000" dirty="0" err="1"/>
              <a:t>განსაკუთრებით</a:t>
            </a:r>
            <a:r>
              <a:rPr lang="en-US" sz="2000" dirty="0"/>
              <a:t> </a:t>
            </a:r>
            <a:r>
              <a:rPr lang="en-US" sz="2000" dirty="0" err="1"/>
              <a:t>საშიშ</a:t>
            </a:r>
            <a:r>
              <a:rPr lang="en-US" sz="2000" dirty="0"/>
              <a:t> </a:t>
            </a:r>
            <a:r>
              <a:rPr lang="en-US" sz="2000" dirty="0" err="1"/>
              <a:t>პათოგენებზე</a:t>
            </a:r>
            <a:r>
              <a:rPr lang="en-US" sz="2000" dirty="0"/>
              <a:t> </a:t>
            </a:r>
            <a:r>
              <a:rPr lang="en-US" sz="2000" dirty="0" err="1"/>
              <a:t>საქმიანობა</a:t>
            </a:r>
            <a:endParaRPr lang="ka-GE" sz="2000" i="1" dirty="0"/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i="1" dirty="0"/>
              <a:t>   </a:t>
            </a:r>
            <a:r>
              <a:rPr lang="en-US" sz="2000" dirty="0" err="1"/>
              <a:t>საწარმოო</a:t>
            </a:r>
            <a:r>
              <a:rPr lang="en-US" sz="2000" dirty="0"/>
              <a:t> </a:t>
            </a:r>
            <a:r>
              <a:rPr lang="en-US" sz="2000" dirty="0" err="1"/>
              <a:t>ტრანსფუზიოლოგიური</a:t>
            </a:r>
            <a:r>
              <a:rPr lang="en-US" sz="2000" dirty="0"/>
              <a:t> </a:t>
            </a:r>
            <a:r>
              <a:rPr lang="en-US" sz="2000" dirty="0" err="1"/>
              <a:t>საქმიანობა</a:t>
            </a:r>
            <a:endParaRPr lang="ka-GE" sz="2000" dirty="0"/>
          </a:p>
          <a:p>
            <a:pPr>
              <a:buFont typeface="Arial" pitchFamily="34" charset="0"/>
              <a:buChar char="•"/>
              <a:defRPr/>
            </a:pPr>
            <a:r>
              <a:rPr lang="ka-GE" sz="2000" dirty="0">
                <a:latin typeface="AcadNusx" pitchFamily="2" charset="0"/>
              </a:rPr>
              <a:t>გარემოსა და ბუნებრივი რესურსების სამინისტრო </a:t>
            </a:r>
          </a:p>
          <a:p>
            <a:pPr lvl="1">
              <a:buFont typeface="Wingdings" panose="05000000000000000000" pitchFamily="2" charset="2"/>
              <a:buChar char="ü"/>
              <a:defRPr/>
            </a:pPr>
            <a:r>
              <a:rPr lang="en-US" sz="2000" dirty="0" err="1"/>
              <a:t>ბირთვული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რადიაციული</a:t>
            </a:r>
            <a:r>
              <a:rPr lang="en-US" sz="2000" dirty="0"/>
              <a:t> </a:t>
            </a:r>
            <a:r>
              <a:rPr lang="en-US" sz="2000" dirty="0" err="1"/>
              <a:t>საქმიანობის</a:t>
            </a:r>
            <a:r>
              <a:rPr lang="en-US" sz="2000" dirty="0"/>
              <a:t> </a:t>
            </a:r>
            <a:r>
              <a:rPr lang="en-US" sz="2000" dirty="0" err="1"/>
              <a:t>ლიცენზია</a:t>
            </a:r>
            <a:endParaRPr lang="en-US" sz="2000" dirty="0">
              <a:latin typeface="AcadNusx" pitchFamily="2" charset="0"/>
            </a:endParaRPr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a-GE" dirty="0"/>
              <a:t>სამედიცინო საქმიანობის ლიცენზია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09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en-US" dirty="0" err="1"/>
              <a:t>მფლობელის</a:t>
            </a:r>
            <a:r>
              <a:rPr lang="en-US" dirty="0"/>
              <a:t> </a:t>
            </a:r>
            <a:r>
              <a:rPr lang="en-US" dirty="0" err="1"/>
              <a:t>მოთხოვნა</a:t>
            </a:r>
            <a:endParaRPr lang="en-US" dirty="0"/>
          </a:p>
          <a:p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ლიცენზიის</a:t>
            </a:r>
            <a:r>
              <a:rPr lang="en-US" dirty="0"/>
              <a:t> </a:t>
            </a:r>
            <a:r>
              <a:rPr lang="en-US" dirty="0" err="1"/>
              <a:t>მფლობელის</a:t>
            </a:r>
            <a:r>
              <a:rPr lang="en-US" dirty="0"/>
              <a:t> </a:t>
            </a:r>
            <a:r>
              <a:rPr lang="en-US" dirty="0" err="1"/>
              <a:t>გარდაცვალება</a:t>
            </a:r>
            <a:r>
              <a:rPr lang="en-US" dirty="0"/>
              <a:t> (</a:t>
            </a:r>
            <a:r>
              <a:rPr lang="en-US" dirty="0" err="1"/>
              <a:t>ლიკვიდაცია</a:t>
            </a:r>
            <a:r>
              <a:rPr lang="en-US" dirty="0"/>
              <a:t>),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წესით</a:t>
            </a:r>
            <a:r>
              <a:rPr lang="en-US" dirty="0"/>
              <a:t> </a:t>
            </a:r>
            <a:r>
              <a:rPr lang="en-US" dirty="0" err="1"/>
              <a:t>გარდაცვლილად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უგზო-უკვლოდ</a:t>
            </a:r>
            <a:r>
              <a:rPr lang="en-US" dirty="0"/>
              <a:t> </a:t>
            </a:r>
            <a:r>
              <a:rPr lang="en-US" dirty="0" err="1"/>
              <a:t>დაკარგულად</a:t>
            </a:r>
            <a:r>
              <a:rPr lang="en-US" dirty="0"/>
              <a:t> </a:t>
            </a:r>
            <a:r>
              <a:rPr lang="en-US" dirty="0" err="1"/>
              <a:t>აღიარება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ქმედუუნაროდ</a:t>
            </a:r>
            <a:r>
              <a:rPr lang="en-US" dirty="0"/>
              <a:t> </a:t>
            </a:r>
            <a:r>
              <a:rPr lang="en-US" dirty="0" err="1"/>
              <a:t>ცნობა</a:t>
            </a:r>
            <a:endParaRPr lang="en-US" dirty="0"/>
          </a:p>
          <a:p>
            <a:r>
              <a:rPr lang="en-US" dirty="0" err="1"/>
              <a:t>კანონით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სალიცენზიო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შეუსრულებლობა</a:t>
            </a:r>
            <a:endParaRPr lang="en-US" dirty="0"/>
          </a:p>
          <a:p>
            <a:r>
              <a:rPr lang="en-US" dirty="0" err="1"/>
              <a:t>სასამართლოს</a:t>
            </a:r>
            <a:r>
              <a:rPr lang="en-US" dirty="0"/>
              <a:t> </a:t>
            </a:r>
            <a:r>
              <a:rPr lang="en-US" dirty="0" err="1"/>
              <a:t>კანონიერ</a:t>
            </a:r>
            <a:r>
              <a:rPr lang="en-US" dirty="0"/>
              <a:t> </a:t>
            </a:r>
            <a:r>
              <a:rPr lang="en-US" dirty="0" err="1"/>
              <a:t>ძალაში</a:t>
            </a:r>
            <a:r>
              <a:rPr lang="en-US" dirty="0"/>
              <a:t> </a:t>
            </a:r>
            <a:r>
              <a:rPr lang="en-US" dirty="0" err="1"/>
              <a:t>შესული</a:t>
            </a:r>
            <a:r>
              <a:rPr lang="en-US" dirty="0"/>
              <a:t> </a:t>
            </a:r>
            <a:r>
              <a:rPr lang="en-US" dirty="0" err="1"/>
              <a:t>გამამტყუნებელი</a:t>
            </a:r>
            <a:r>
              <a:rPr lang="en-US" dirty="0"/>
              <a:t> </a:t>
            </a:r>
            <a:r>
              <a:rPr lang="en-US" dirty="0" err="1"/>
              <a:t>განაჩენი</a:t>
            </a:r>
            <a:r>
              <a:rPr lang="en-US" dirty="0"/>
              <a:t> </a:t>
            </a:r>
            <a:r>
              <a:rPr lang="en-US" dirty="0" err="1"/>
              <a:t>საქმიანობის</a:t>
            </a:r>
            <a:r>
              <a:rPr lang="en-US" dirty="0"/>
              <a:t> </a:t>
            </a:r>
            <a:r>
              <a:rPr lang="en-US" dirty="0" err="1"/>
              <a:t>უფლების</a:t>
            </a:r>
            <a:r>
              <a:rPr lang="en-US" dirty="0"/>
              <a:t>  </a:t>
            </a:r>
            <a:r>
              <a:rPr lang="en-US" dirty="0" err="1"/>
              <a:t>ჩამორთმევის</a:t>
            </a:r>
            <a:r>
              <a:rPr lang="en-US" dirty="0"/>
              <a:t> </a:t>
            </a:r>
            <a:r>
              <a:rPr lang="en-US" dirty="0" err="1"/>
              <a:t>თაობაზე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effectLst/>
              </a:rPr>
              <a:t>საქმიანობის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ლიცენზიის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გაცემაზე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უარის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თქმის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საფუძვლები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531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1791</TotalTime>
  <Words>2728</Words>
  <Application>Microsoft Macintosh PowerPoint</Application>
  <PresentationFormat>On-screen Show (4:3)</PresentationFormat>
  <Paragraphs>383</Paragraphs>
  <Slides>58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9" baseType="lpstr">
      <vt:lpstr>AcadNusx</vt:lpstr>
      <vt:lpstr>Arial</vt:lpstr>
      <vt:lpstr>Calibri</vt:lpstr>
      <vt:lpstr>Lucida Sans Unicode</vt:lpstr>
      <vt:lpstr>Sylfaen</vt:lpstr>
      <vt:lpstr>Times New Roman</vt:lpstr>
      <vt:lpstr>Verdana</vt:lpstr>
      <vt:lpstr>Wingdings</vt:lpstr>
      <vt:lpstr>Wingdings 2</vt:lpstr>
      <vt:lpstr>Wingdings 3</vt:lpstr>
      <vt:lpstr>Concourse</vt:lpstr>
      <vt:lpstr>ჯანდაცვის სისტემის ხარისხი - საქართველო  N6</vt:lpstr>
      <vt:lpstr>PowerPoint Presentation</vt:lpstr>
      <vt:lpstr>მარეგულირებელი გარემო</vt:lpstr>
      <vt:lpstr>რეგულირების ძირითადი მიმართულებები</vt:lpstr>
      <vt:lpstr>PowerPoint Presentation</vt:lpstr>
      <vt:lpstr>სამედიცინო ბაზარზე დაშვების წინაპირობა</vt:lpstr>
      <vt:lpstr>საქმიანობის ლიცენზია</vt:lpstr>
      <vt:lpstr>სამედიცინო საქმიანობის ლიცენზია</vt:lpstr>
      <vt:lpstr>საქმიანობის ლიცენზიის გაცემაზე უარის თქმის საფუძვლები</vt:lpstr>
      <vt:lpstr>ნებართვა</vt:lpstr>
      <vt:lpstr>ლიცენზიები და ნებართვები</vt:lpstr>
      <vt:lpstr>სანებართვო დანართების ჩამონათვალი</vt:lpstr>
      <vt:lpstr>სანებართვო დანართების ჩამონათვალი</vt:lpstr>
      <vt:lpstr>პასუხისმგებლობა სანებართვო პირობების დარღვევისათვის</vt:lpstr>
      <vt:lpstr>სალიცენზიო მოთხოვნები სასამართლო-ფსიქიატრიული ექსპერტიზის საქმიანობისათვის</vt:lpstr>
      <vt:lpstr>სტაციონარული დაწესებულების სანებართვო პირობები (1) </vt:lpstr>
      <vt:lpstr>PowerPoint Presentation</vt:lpstr>
      <vt:lpstr>ფსიქიატრიული მომსახურების შემთხვევაში სტაციონარს დამატებით უნდა გააჩნდეს</vt:lpstr>
      <vt:lpstr>მაღალი რისკის შემცველი სამედიცინო საქმიანობის ტექნიკური რეგლამენტის საერთო მოთხოვნები</vt:lpstr>
      <vt:lpstr>სტომატოლოგიური საქმიანობის/მომსახურების შემთხვევაში დამატებით აუცილებელია </vt:lpstr>
      <vt:lpstr>შეტყობინება მაღალი რისკის შემცველი სამედიცინო საქმიანობის  შესახებ</vt:lpstr>
      <vt:lpstr>შეტყობინება მაღალი რისკის შემცველი სამედიცინო საქმიანობის  შესახებ</vt:lpstr>
      <vt:lpstr>ძირითადი მოთხოვნები (სალიცენზიო, სანებართვო, ტექნიკური რეგლამენტი)</vt:lpstr>
      <vt:lpstr>ამბულატორიული სერვისის მიმწოდებლების მინიმალური მოთხოვნები</vt:lpstr>
      <vt:lpstr>ამბულატორიული სერვისის მიმწოდებლების მინიმალური მოთხოვნები</vt:lpstr>
      <vt:lpstr>სამედიცინო მომსახურების ხარისხისა და უსაფრთხოების უზრუნველყოფის მექანიზმები</vt:lpstr>
      <vt:lpstr>კონტროლი სალიცენზიო/სანებართვო/მაღალი რისკის საქმიანობის პირობების შესრულებაზე</vt:lpstr>
      <vt:lpstr>PowerPoint Presentation</vt:lpstr>
      <vt:lpstr>PowerPoint Presentation</vt:lpstr>
      <vt:lpstr>ხარისხის მართვის ერთეულის ფუნქციები</vt:lpstr>
      <vt:lpstr>ხარისხის მართვის სისტემა უზრუნველყოფს </vt:lpstr>
      <vt:lpstr>ხარისხის მართვის სისტემა უზრუნველყოფს </vt:lpstr>
      <vt:lpstr>ხარისხის მართვის სისტემის შესწავლის საგანი:</vt:lpstr>
      <vt:lpstr>PowerPoint Presentation</vt:lpstr>
      <vt:lpstr>ჯანმრთელობის დაცვის პერსონალი</vt:lpstr>
      <vt:lpstr>პერსონალის სახელმწიფო რეგულირება</vt:lpstr>
      <vt:lpstr>დამოუკიდებელი საექიმო საქმიანობა</vt:lpstr>
      <vt:lpstr>საექთნო საქმიანობა</vt:lpstr>
      <vt:lpstr>სამედიცინო განათლების ეტაპები</vt:lpstr>
      <vt:lpstr>PowerPoint Presentation</vt:lpstr>
      <vt:lpstr>უცხო ქვეყნის მოქალაქეების საქმიანობა</vt:lpstr>
      <vt:lpstr>PowerPoint Presentation</vt:lpstr>
      <vt:lpstr>ლიცენზიებისა და ნებართვების შესახებ კანონი, მუხლი 24</vt:lpstr>
      <vt:lpstr>სახელმწიფოს როლი ფარმაცევტული პროდუქტის უსაფრთხოობის უზრუნველსაყოფად </vt:lpstr>
      <vt:lpstr>საქართველოს ბაზარზე ფარმაცევტული პროდუქტის დაშვება </vt:lpstr>
      <vt:lpstr>აღიარებითი რეჟიმი</vt:lpstr>
      <vt:lpstr>აღირებითი რეჟიმის ქვეყნები</vt:lpstr>
      <vt:lpstr> ჰომოლოგიური დოკუმენტები</vt:lpstr>
      <vt:lpstr>რეგისტრაციის ეროვნული  რეჟიმი </vt:lpstr>
      <vt:lpstr>სამკურნალო საშუალების წარმოება</vt:lpstr>
      <vt:lpstr>ფარმაცევტული პროდუქტის რეალიზაცია</vt:lpstr>
      <vt:lpstr>PowerPoint Presentation</vt:lpstr>
      <vt:lpstr>ფარმაცევტული პროდუქტის რეალიზატორისადმი</vt:lpstr>
      <vt:lpstr>წამლის გვერდითი მოქმედების მონიტორინგი</vt:lpstr>
      <vt:lpstr>PowerPoint Presentation</vt:lpstr>
      <vt:lpstr>ფარმაცევტული პროდუქტის რისკის შეფასებაზე შერჩევითი კონტროლი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სამედიცინო მომსახურების ხარისხის შეფასება და მართვა N1</dc:title>
  <dc:creator>keti</dc:creator>
  <cp:lastModifiedBy>Microsoft Office User</cp:lastModifiedBy>
  <cp:revision>176</cp:revision>
  <dcterms:created xsi:type="dcterms:W3CDTF">2014-10-17T21:43:49Z</dcterms:created>
  <dcterms:modified xsi:type="dcterms:W3CDTF">2020-05-02T08:22:37Z</dcterms:modified>
</cp:coreProperties>
</file>